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60" r:id="rId4"/>
    <p:sldId id="261" r:id="rId5"/>
    <p:sldId id="262" r:id="rId6"/>
    <p:sldId id="258" r:id="rId7"/>
    <p:sldId id="259" r:id="rId8"/>
    <p:sldId id="275" r:id="rId9"/>
    <p:sldId id="276" r:id="rId10"/>
    <p:sldId id="277" r:id="rId11"/>
    <p:sldId id="264" r:id="rId12"/>
    <p:sldId id="265" r:id="rId13"/>
    <p:sldId id="266" r:id="rId14"/>
    <p:sldId id="267" r:id="rId15"/>
    <p:sldId id="268" r:id="rId16"/>
    <p:sldId id="269" r:id="rId17"/>
    <p:sldId id="270" r:id="rId18"/>
    <p:sldId id="271" r:id="rId19"/>
    <p:sldId id="272" r:id="rId20"/>
    <p:sldId id="273" r:id="rId21"/>
    <p:sldId id="274" r:id="rId22"/>
    <p:sldId id="278" r:id="rId23"/>
    <p:sldId id="263" r:id="rId24"/>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Montserrat" panose="02000505000000020004" pitchFamily="2" charset="0"/>
      <p:regular r:id="rId30"/>
      <p:bold r:id="rId31"/>
      <p:italic r:id="rId32"/>
      <p:boldItalic r:id="rId33"/>
    </p:embeddedFont>
    <p:embeddedFont>
      <p:font typeface="Oswald" panose="02000503000000000000" pitchFamily="2"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7e1bda926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7e1bda92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39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7e1bda926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7e1bda926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desktop and walk through this setup on Canvas - Use ODL Canvas course</a:t>
            </a:r>
            <a:endParaRPr/>
          </a:p>
        </p:txBody>
      </p:sp>
    </p:spTree>
    <p:extLst>
      <p:ext uri="{BB962C8B-B14F-4D97-AF65-F5344CB8AC3E}">
        <p14:creationId xmlns:p14="http://schemas.microsoft.com/office/powerpoint/2010/main" val="60812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81aea9a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81aea9a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7e1bda926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7e1bda926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7e1bda926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7e1bda926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desktop and walk through this setup on Canvas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81aea9a5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81aea9a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desktop and walk through this setup on Canvas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7e1bda926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7e1bda926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desktop and walk through this setup on Canvas - Use ODL Canvas course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eabfd10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eabfd10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7e1bda926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7e1bda92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7e1bda926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7e1bda92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29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7e1bda926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7e1bda92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2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angelica.cionci@temple.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amy.safirstein@temple.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23025" y="1423450"/>
            <a:ext cx="5288700" cy="9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swald"/>
                <a:ea typeface="Oswald"/>
                <a:cs typeface="Oswald"/>
                <a:sym typeface="Oswald"/>
              </a:rPr>
              <a:t>Getting Started With</a:t>
            </a:r>
            <a:endParaRPr>
              <a:latin typeface="Oswald"/>
              <a:ea typeface="Oswald"/>
              <a:cs typeface="Oswald"/>
              <a:sym typeface="Oswald"/>
            </a:endParaRPr>
          </a:p>
        </p:txBody>
      </p:sp>
      <p:pic>
        <p:nvPicPr>
          <p:cNvPr id="135" name="Google Shape;135;p13"/>
          <p:cNvPicPr preferRelativeResize="0"/>
          <p:nvPr/>
        </p:nvPicPr>
        <p:blipFill>
          <a:blip r:embed="rId3">
            <a:alphaModFix/>
          </a:blip>
          <a:stretch>
            <a:fillRect/>
          </a:stretch>
        </p:blipFill>
        <p:spPr>
          <a:xfrm>
            <a:off x="4249525" y="2205200"/>
            <a:ext cx="3835699" cy="872800"/>
          </a:xfrm>
          <a:prstGeom prst="rect">
            <a:avLst/>
          </a:prstGeom>
          <a:noFill/>
          <a:ln>
            <a:noFill/>
          </a:ln>
        </p:spPr>
      </p:pic>
      <p:cxnSp>
        <p:nvCxnSpPr>
          <p:cNvPr id="136" name="Google Shape;136;p13"/>
          <p:cNvCxnSpPr/>
          <p:nvPr/>
        </p:nvCxnSpPr>
        <p:spPr>
          <a:xfrm>
            <a:off x="3891725" y="3193750"/>
            <a:ext cx="4551300" cy="45000"/>
          </a:xfrm>
          <a:prstGeom prst="straightConnector1">
            <a:avLst/>
          </a:prstGeom>
          <a:noFill/>
          <a:ln w="9525" cap="flat" cmpd="sng">
            <a:solidFill>
              <a:srgbClr val="D9D9D9"/>
            </a:solidFill>
            <a:prstDash val="solid"/>
            <a:round/>
            <a:headEnd type="none" w="med" len="med"/>
            <a:tailEnd type="none" w="med" len="med"/>
          </a:ln>
        </p:spPr>
      </p:cxnSp>
      <p:pic>
        <p:nvPicPr>
          <p:cNvPr id="137" name="Google Shape;137;p13"/>
          <p:cNvPicPr preferRelativeResize="0"/>
          <p:nvPr/>
        </p:nvPicPr>
        <p:blipFill rotWithShape="1">
          <a:blip r:embed="rId4">
            <a:alphaModFix/>
          </a:blip>
          <a:srcRect l="33559" t="3277" r="32895" b="46377"/>
          <a:stretch/>
        </p:blipFill>
        <p:spPr>
          <a:xfrm>
            <a:off x="5397050" y="268200"/>
            <a:ext cx="1449600" cy="1208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swald"/>
                <a:ea typeface="Oswald"/>
                <a:cs typeface="Oswald"/>
                <a:sym typeface="Oswald"/>
              </a:rPr>
              <a:t>Chat Box</a:t>
            </a:r>
            <a:endParaRPr dirty="0">
              <a:latin typeface="Oswald"/>
              <a:ea typeface="Oswald"/>
              <a:cs typeface="Oswald"/>
              <a:sym typeface="Oswald"/>
            </a:endParaRPr>
          </a:p>
        </p:txBody>
      </p:sp>
      <p:sp>
        <p:nvSpPr>
          <p:cNvPr id="159" name="Google Shape;159;p16"/>
          <p:cNvSpPr txBox="1">
            <a:spLocks noGrp="1"/>
          </p:cNvSpPr>
          <p:nvPr>
            <p:ph type="body" idx="1"/>
          </p:nvPr>
        </p:nvSpPr>
        <p:spPr>
          <a:xfrm>
            <a:off x="1000647" y="1094216"/>
            <a:ext cx="3977471" cy="637654"/>
          </a:xfrm>
          <a:prstGeom prst="rect">
            <a:avLst/>
          </a:prstGeom>
        </p:spPr>
        <p:txBody>
          <a:bodyPr spcFirstLastPara="1" wrap="square" lIns="91425" tIns="91425" rIns="91425" bIns="91425" anchor="t" anchorCtr="0">
            <a:noAutofit/>
          </a:bodyPr>
          <a:lstStyle/>
          <a:p>
            <a:pPr marL="146050" indent="0">
              <a:buNone/>
            </a:pPr>
            <a:r>
              <a:rPr lang="en-US" dirty="0"/>
              <a:t>Hosts can delineate who attendees can chat with </a:t>
            </a:r>
          </a:p>
          <a:p>
            <a:pPr marL="0" lvl="0" indent="0" algn="l" rtl="0">
              <a:spcBef>
                <a:spcPts val="1600"/>
              </a:spcBef>
              <a:spcAft>
                <a:spcPts val="1600"/>
              </a:spcAft>
              <a:buNone/>
            </a:pPr>
            <a:endParaRPr dirty="0">
              <a:latin typeface="Oswald"/>
              <a:ea typeface="Oswald"/>
              <a:cs typeface="Oswald"/>
              <a:sym typeface="Oswald"/>
            </a:endParaRPr>
          </a:p>
        </p:txBody>
      </p:sp>
      <p:pic>
        <p:nvPicPr>
          <p:cNvPr id="160" name="Google Shape;160;p16"/>
          <p:cNvPicPr preferRelativeResize="0"/>
          <p:nvPr/>
        </p:nvPicPr>
        <p:blipFill>
          <a:blip r:embed="rId3">
            <a:alphaModFix/>
          </a:blip>
          <a:stretch>
            <a:fillRect/>
          </a:stretch>
        </p:blipFill>
        <p:spPr>
          <a:xfrm>
            <a:off x="507655" y="4123638"/>
            <a:ext cx="8252830" cy="360000"/>
          </a:xfrm>
          <a:prstGeom prst="rect">
            <a:avLst/>
          </a:prstGeom>
          <a:noFill/>
          <a:ln w="19050">
            <a:solidFill>
              <a:schemeClr val="bg1"/>
            </a:solidFill>
          </a:ln>
        </p:spPr>
      </p:pic>
      <p:pic>
        <p:nvPicPr>
          <p:cNvPr id="7" name="Picture 6" descr="A picture containing table, drawing&#10;&#10;Description automatically generated">
            <a:extLst>
              <a:ext uri="{FF2B5EF4-FFF2-40B4-BE49-F238E27FC236}">
                <a16:creationId xmlns:a16="http://schemas.microsoft.com/office/drawing/2014/main" id="{D06805A2-3B63-4CFE-B3F5-725F79F7CB6F}"/>
              </a:ext>
            </a:extLst>
          </p:cNvPr>
          <p:cNvPicPr>
            <a:picLocks noChangeAspect="1"/>
          </p:cNvPicPr>
          <p:nvPr/>
        </p:nvPicPr>
        <p:blipFill>
          <a:blip r:embed="rId4"/>
          <a:stretch>
            <a:fillRect/>
          </a:stretch>
        </p:blipFill>
        <p:spPr>
          <a:xfrm>
            <a:off x="4978118" y="4123638"/>
            <a:ext cx="507672" cy="36000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05A70D10-0AFB-466B-885C-46207B0E61A4}"/>
              </a:ext>
            </a:extLst>
          </p:cNvPr>
          <p:cNvPicPr>
            <a:picLocks noChangeAspect="1"/>
          </p:cNvPicPr>
          <p:nvPr/>
        </p:nvPicPr>
        <p:blipFill>
          <a:blip r:embed="rId5"/>
          <a:stretch>
            <a:fillRect/>
          </a:stretch>
        </p:blipFill>
        <p:spPr>
          <a:xfrm>
            <a:off x="902173" y="1692844"/>
            <a:ext cx="3184280" cy="2045799"/>
          </a:xfrm>
          <a:prstGeom prst="rect">
            <a:avLst/>
          </a:prstGeom>
        </p:spPr>
      </p:pic>
      <p:sp>
        <p:nvSpPr>
          <p:cNvPr id="5" name="TextBox 4">
            <a:extLst>
              <a:ext uri="{FF2B5EF4-FFF2-40B4-BE49-F238E27FC236}">
                <a16:creationId xmlns:a16="http://schemas.microsoft.com/office/drawing/2014/main" id="{6117F3CC-0A95-4FCD-8F50-A7FA612D4674}"/>
              </a:ext>
            </a:extLst>
          </p:cNvPr>
          <p:cNvSpPr txBox="1"/>
          <p:nvPr/>
        </p:nvSpPr>
        <p:spPr>
          <a:xfrm>
            <a:off x="4876925" y="1094216"/>
            <a:ext cx="3977471" cy="954107"/>
          </a:xfrm>
          <a:prstGeom prst="rect">
            <a:avLst/>
          </a:prstGeom>
          <a:noFill/>
        </p:spPr>
        <p:txBody>
          <a:bodyPr wrap="square" rtlCol="0">
            <a:spAutoFit/>
          </a:bodyPr>
          <a:lstStyle/>
          <a:p>
            <a:r>
              <a:rPr lang="en-US" dirty="0">
                <a:solidFill>
                  <a:schemeClr val="bg1"/>
                </a:solidFill>
              </a:rPr>
              <a:t>Files can be uploaded and shared with the meeting by selecting the File icon in the chat box. Attendees can view and download files shared with them in the chat. </a:t>
            </a:r>
          </a:p>
        </p:txBody>
      </p:sp>
      <p:pic>
        <p:nvPicPr>
          <p:cNvPr id="8" name="Picture 7" descr="A screenshot of a cell phone&#10;&#10;Description automatically generated">
            <a:extLst>
              <a:ext uri="{FF2B5EF4-FFF2-40B4-BE49-F238E27FC236}">
                <a16:creationId xmlns:a16="http://schemas.microsoft.com/office/drawing/2014/main" id="{608CDD02-2EFA-4345-8387-1BEF90969B7C}"/>
              </a:ext>
            </a:extLst>
          </p:cNvPr>
          <p:cNvPicPr>
            <a:picLocks noChangeAspect="1"/>
          </p:cNvPicPr>
          <p:nvPr/>
        </p:nvPicPr>
        <p:blipFill>
          <a:blip r:embed="rId6"/>
          <a:stretch>
            <a:fillRect/>
          </a:stretch>
        </p:blipFill>
        <p:spPr>
          <a:xfrm>
            <a:off x="5022791" y="2345456"/>
            <a:ext cx="3478159" cy="1164597"/>
          </a:xfrm>
          <a:prstGeom prst="rect">
            <a:avLst/>
          </a:prstGeom>
        </p:spPr>
      </p:pic>
    </p:spTree>
    <p:extLst>
      <p:ext uri="{BB962C8B-B14F-4D97-AF65-F5344CB8AC3E}">
        <p14:creationId xmlns:p14="http://schemas.microsoft.com/office/powerpoint/2010/main" val="243627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5AAF-431B-4AA9-A633-CB1255B827E3}"/>
              </a:ext>
            </a:extLst>
          </p:cNvPr>
          <p:cNvSpPr>
            <a:spLocks noGrp="1"/>
          </p:cNvSpPr>
          <p:nvPr>
            <p:ph type="title"/>
          </p:nvPr>
        </p:nvSpPr>
        <p:spPr/>
        <p:txBody>
          <a:bodyPr/>
          <a:lstStyle/>
          <a:p>
            <a:r>
              <a:rPr lang="en-US" dirty="0">
                <a:latin typeface="Oswald" panose="02000503000000000000" pitchFamily="2" charset="0"/>
              </a:rPr>
              <a:t>Breakout Rooms</a:t>
            </a:r>
          </a:p>
        </p:txBody>
      </p:sp>
      <p:sp>
        <p:nvSpPr>
          <p:cNvPr id="3" name="Text Placeholder 2">
            <a:extLst>
              <a:ext uri="{FF2B5EF4-FFF2-40B4-BE49-F238E27FC236}">
                <a16:creationId xmlns:a16="http://schemas.microsoft.com/office/drawing/2014/main" id="{E37D8740-4253-42E2-A2F5-D23F384565DE}"/>
              </a:ext>
            </a:extLst>
          </p:cNvPr>
          <p:cNvSpPr>
            <a:spLocks noGrp="1"/>
          </p:cNvSpPr>
          <p:nvPr>
            <p:ph type="body" idx="1"/>
          </p:nvPr>
        </p:nvSpPr>
        <p:spPr>
          <a:xfrm>
            <a:off x="1155611" y="963112"/>
            <a:ext cx="7038900" cy="2911200"/>
          </a:xfrm>
        </p:spPr>
        <p:txBody>
          <a:bodyPr/>
          <a:lstStyle/>
          <a:p>
            <a:pPr marL="146050" indent="0">
              <a:buNone/>
            </a:pPr>
            <a:r>
              <a:rPr lang="en-US" dirty="0"/>
              <a:t>Breakout rooms should be enabled automatically for your Zoom sessions. If you do not see the Breakout Rooms icon on your meeting control bar, check your Zoom settings to ensure that the Breakout Room function has been toggled </a:t>
            </a:r>
            <a:r>
              <a:rPr lang="en-US" b="1" i="1" dirty="0"/>
              <a:t>on</a:t>
            </a:r>
            <a:r>
              <a:rPr lang="en-US" dirty="0"/>
              <a:t>. </a:t>
            </a:r>
          </a:p>
          <a:p>
            <a:endParaRPr lang="en-US" dirty="0"/>
          </a:p>
          <a:p>
            <a:pPr marL="146050" indent="0">
              <a:buNone/>
            </a:pPr>
            <a:r>
              <a:rPr lang="en-US" b="1" dirty="0"/>
              <a:t>Once your Zoom session has started, select the Breakout Rooms icon to set up and launch your Breakouts. The breakout groups that you create will be available to re-open through the rest of the session, if you wish. You can also choose to create new groups at any time. </a:t>
            </a:r>
            <a:endParaRPr lang="en-US" dirty="0"/>
          </a:p>
          <a:p>
            <a:pPr marL="146050" indent="0">
              <a:buNone/>
            </a:pPr>
            <a:endParaRPr lang="en-US" dirty="0"/>
          </a:p>
        </p:txBody>
      </p:sp>
      <p:pic>
        <p:nvPicPr>
          <p:cNvPr id="5" name="Picture 4">
            <a:extLst>
              <a:ext uri="{FF2B5EF4-FFF2-40B4-BE49-F238E27FC236}">
                <a16:creationId xmlns:a16="http://schemas.microsoft.com/office/drawing/2014/main" id="{B79B01B6-ADB4-4D21-AD51-B2B2AE971E7D}"/>
              </a:ext>
            </a:extLst>
          </p:cNvPr>
          <p:cNvPicPr>
            <a:picLocks noChangeAspect="1"/>
          </p:cNvPicPr>
          <p:nvPr/>
        </p:nvPicPr>
        <p:blipFill>
          <a:blip r:embed="rId2"/>
          <a:stretch>
            <a:fillRect/>
          </a:stretch>
        </p:blipFill>
        <p:spPr>
          <a:xfrm>
            <a:off x="256189" y="4349192"/>
            <a:ext cx="8631621" cy="400558"/>
          </a:xfrm>
          <a:prstGeom prst="rect">
            <a:avLst/>
          </a:prstGeom>
          <a:ln w="19050">
            <a:solidFill>
              <a:schemeClr val="bg1"/>
            </a:solidFill>
          </a:ln>
        </p:spPr>
      </p:pic>
      <p:pic>
        <p:nvPicPr>
          <p:cNvPr id="7" name="Picture 6" descr="A screenshot of a cell phone&#10;&#10;Description automatically generated">
            <a:extLst>
              <a:ext uri="{FF2B5EF4-FFF2-40B4-BE49-F238E27FC236}">
                <a16:creationId xmlns:a16="http://schemas.microsoft.com/office/drawing/2014/main" id="{39D948F0-71B8-4E5C-A19A-A49B0150717F}"/>
              </a:ext>
            </a:extLst>
          </p:cNvPr>
          <p:cNvPicPr>
            <a:picLocks noChangeAspect="1"/>
          </p:cNvPicPr>
          <p:nvPr/>
        </p:nvPicPr>
        <p:blipFill>
          <a:blip r:embed="rId3"/>
          <a:stretch>
            <a:fillRect/>
          </a:stretch>
        </p:blipFill>
        <p:spPr>
          <a:xfrm>
            <a:off x="3287111" y="2821337"/>
            <a:ext cx="2213132" cy="1290415"/>
          </a:xfrm>
          <a:prstGeom prst="rect">
            <a:avLst/>
          </a:prstGeom>
        </p:spPr>
      </p:pic>
      <p:pic>
        <p:nvPicPr>
          <p:cNvPr id="9" name="Picture 8" descr="A picture containing table, drawing&#10;&#10;Description automatically generated">
            <a:extLst>
              <a:ext uri="{FF2B5EF4-FFF2-40B4-BE49-F238E27FC236}">
                <a16:creationId xmlns:a16="http://schemas.microsoft.com/office/drawing/2014/main" id="{0B3B76A0-1C64-4F7D-BAC7-1D2AF848B003}"/>
              </a:ext>
            </a:extLst>
          </p:cNvPr>
          <p:cNvPicPr>
            <a:picLocks noChangeAspect="1"/>
          </p:cNvPicPr>
          <p:nvPr/>
        </p:nvPicPr>
        <p:blipFill>
          <a:blip r:embed="rId4"/>
          <a:stretch>
            <a:fillRect/>
          </a:stretch>
        </p:blipFill>
        <p:spPr>
          <a:xfrm>
            <a:off x="6728356" y="4277970"/>
            <a:ext cx="1000265" cy="543001"/>
          </a:xfrm>
          <a:prstGeom prst="rect">
            <a:avLst/>
          </a:prstGeom>
        </p:spPr>
      </p:pic>
    </p:spTree>
    <p:extLst>
      <p:ext uri="{BB962C8B-B14F-4D97-AF65-F5344CB8AC3E}">
        <p14:creationId xmlns:p14="http://schemas.microsoft.com/office/powerpoint/2010/main" val="75773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2DF-235B-4024-955E-5A522520C104}"/>
              </a:ext>
            </a:extLst>
          </p:cNvPr>
          <p:cNvSpPr>
            <a:spLocks noGrp="1"/>
          </p:cNvSpPr>
          <p:nvPr>
            <p:ph type="title"/>
          </p:nvPr>
        </p:nvSpPr>
        <p:spPr/>
        <p:txBody>
          <a:bodyPr/>
          <a:lstStyle/>
          <a:p>
            <a:r>
              <a:rPr lang="en-US" dirty="0">
                <a:latin typeface="Oswald" panose="02000503000000000000" pitchFamily="2" charset="0"/>
              </a:rPr>
              <a:t>Breakout Rooms</a:t>
            </a:r>
            <a:br>
              <a:rPr lang="en-US" dirty="0">
                <a:latin typeface="Oswald" panose="02000503000000000000" pitchFamily="2" charset="0"/>
              </a:rPr>
            </a:br>
            <a:r>
              <a:rPr lang="en-US" sz="1600" dirty="0">
                <a:latin typeface="Oswald" panose="02000503000000000000" pitchFamily="2" charset="0"/>
              </a:rPr>
              <a:t>Important Features</a:t>
            </a:r>
            <a:endParaRPr lang="en-US" dirty="0"/>
          </a:p>
        </p:txBody>
      </p:sp>
      <p:sp>
        <p:nvSpPr>
          <p:cNvPr id="3" name="Text Placeholder 2">
            <a:extLst>
              <a:ext uri="{FF2B5EF4-FFF2-40B4-BE49-F238E27FC236}">
                <a16:creationId xmlns:a16="http://schemas.microsoft.com/office/drawing/2014/main" id="{666C49D3-9770-4A3B-A9C4-6D727554247A}"/>
              </a:ext>
            </a:extLst>
          </p:cNvPr>
          <p:cNvSpPr>
            <a:spLocks noGrp="1"/>
          </p:cNvSpPr>
          <p:nvPr>
            <p:ph type="body" idx="1"/>
          </p:nvPr>
        </p:nvSpPr>
        <p:spPr>
          <a:xfrm>
            <a:off x="1092547" y="1600695"/>
            <a:ext cx="4567272" cy="560794"/>
          </a:xfrm>
        </p:spPr>
        <p:txBody>
          <a:bodyPr/>
          <a:lstStyle/>
          <a:p>
            <a:pPr marL="146050" indent="0">
              <a:buNone/>
            </a:pPr>
            <a:r>
              <a:rPr lang="en-US" b="1" dirty="0"/>
              <a:t>Automatic vs. Manual Room set up </a:t>
            </a:r>
            <a:endParaRPr lang="en-US" dirty="0"/>
          </a:p>
          <a:p>
            <a:pPr marL="146050" indent="0">
              <a:buNone/>
            </a:pPr>
            <a:endParaRPr lang="en-US" dirty="0"/>
          </a:p>
        </p:txBody>
      </p:sp>
      <p:pic>
        <p:nvPicPr>
          <p:cNvPr id="5" name="Picture 4" descr="A picture containing ball, swinging, red, blue&#10;&#10;Description automatically generated">
            <a:extLst>
              <a:ext uri="{FF2B5EF4-FFF2-40B4-BE49-F238E27FC236}">
                <a16:creationId xmlns:a16="http://schemas.microsoft.com/office/drawing/2014/main" id="{3E2B0990-90B2-40DC-A073-89A0B159E8F0}"/>
              </a:ext>
            </a:extLst>
          </p:cNvPr>
          <p:cNvPicPr>
            <a:picLocks noChangeAspect="1"/>
          </p:cNvPicPr>
          <p:nvPr/>
        </p:nvPicPr>
        <p:blipFill>
          <a:blip r:embed="rId2"/>
          <a:stretch>
            <a:fillRect/>
          </a:stretch>
        </p:blipFill>
        <p:spPr>
          <a:xfrm>
            <a:off x="477879" y="2265235"/>
            <a:ext cx="3559735" cy="668296"/>
          </a:xfrm>
          <a:prstGeom prst="rect">
            <a:avLst/>
          </a:prstGeom>
        </p:spPr>
      </p:pic>
      <p:pic>
        <p:nvPicPr>
          <p:cNvPr id="7" name="Picture 6" descr="A close up of a sign&#10;&#10;Description automatically generated">
            <a:extLst>
              <a:ext uri="{FF2B5EF4-FFF2-40B4-BE49-F238E27FC236}">
                <a16:creationId xmlns:a16="http://schemas.microsoft.com/office/drawing/2014/main" id="{3801CA39-3E36-4F93-9E6F-D9CF8888DF68}"/>
              </a:ext>
            </a:extLst>
          </p:cNvPr>
          <p:cNvPicPr>
            <a:picLocks noChangeAspect="1"/>
          </p:cNvPicPr>
          <p:nvPr/>
        </p:nvPicPr>
        <p:blipFill>
          <a:blip r:embed="rId3"/>
          <a:stretch>
            <a:fillRect/>
          </a:stretch>
        </p:blipFill>
        <p:spPr>
          <a:xfrm>
            <a:off x="477879" y="3369420"/>
            <a:ext cx="3559735" cy="67870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E80049A8-6D68-4C68-9530-58D8A034BBBD}"/>
              </a:ext>
            </a:extLst>
          </p:cNvPr>
          <p:cNvPicPr>
            <a:picLocks noChangeAspect="1"/>
          </p:cNvPicPr>
          <p:nvPr/>
        </p:nvPicPr>
        <p:blipFill>
          <a:blip r:embed="rId4"/>
          <a:stretch>
            <a:fillRect/>
          </a:stretch>
        </p:blipFill>
        <p:spPr>
          <a:xfrm>
            <a:off x="4812282" y="1284455"/>
            <a:ext cx="3120929" cy="3440824"/>
          </a:xfrm>
          <a:prstGeom prst="rect">
            <a:avLst/>
          </a:prstGeom>
        </p:spPr>
      </p:pic>
    </p:spTree>
    <p:extLst>
      <p:ext uri="{BB962C8B-B14F-4D97-AF65-F5344CB8AC3E}">
        <p14:creationId xmlns:p14="http://schemas.microsoft.com/office/powerpoint/2010/main" val="349787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2DF-235B-4024-955E-5A522520C104}"/>
              </a:ext>
            </a:extLst>
          </p:cNvPr>
          <p:cNvSpPr>
            <a:spLocks noGrp="1"/>
          </p:cNvSpPr>
          <p:nvPr>
            <p:ph type="title"/>
          </p:nvPr>
        </p:nvSpPr>
        <p:spPr/>
        <p:txBody>
          <a:bodyPr/>
          <a:lstStyle/>
          <a:p>
            <a:r>
              <a:rPr lang="en-US" dirty="0">
                <a:latin typeface="Oswald" panose="02000503000000000000" pitchFamily="2" charset="0"/>
              </a:rPr>
              <a:t>Breakout Rooms</a:t>
            </a:r>
            <a:br>
              <a:rPr lang="en-US" dirty="0">
                <a:latin typeface="Oswald" panose="02000503000000000000" pitchFamily="2" charset="0"/>
              </a:rPr>
            </a:br>
            <a:r>
              <a:rPr lang="en-US" sz="1600" dirty="0">
                <a:latin typeface="Oswald" panose="02000503000000000000" pitchFamily="2" charset="0"/>
              </a:rPr>
              <a:t>Important Features</a:t>
            </a:r>
            <a:endParaRPr lang="en-US" dirty="0"/>
          </a:p>
        </p:txBody>
      </p:sp>
      <p:sp>
        <p:nvSpPr>
          <p:cNvPr id="3" name="Text Placeholder 2">
            <a:extLst>
              <a:ext uri="{FF2B5EF4-FFF2-40B4-BE49-F238E27FC236}">
                <a16:creationId xmlns:a16="http://schemas.microsoft.com/office/drawing/2014/main" id="{666C49D3-9770-4A3B-A9C4-6D727554247A}"/>
              </a:ext>
            </a:extLst>
          </p:cNvPr>
          <p:cNvSpPr>
            <a:spLocks noGrp="1"/>
          </p:cNvSpPr>
          <p:nvPr>
            <p:ph type="body" idx="1"/>
          </p:nvPr>
        </p:nvSpPr>
        <p:spPr>
          <a:xfrm>
            <a:off x="1092547" y="1600695"/>
            <a:ext cx="4567272" cy="560794"/>
          </a:xfrm>
        </p:spPr>
        <p:txBody>
          <a:bodyPr/>
          <a:lstStyle/>
          <a:p>
            <a:pPr marL="146050" indent="0">
              <a:buNone/>
            </a:pPr>
            <a:r>
              <a:rPr lang="en-US" b="1" dirty="0"/>
              <a:t>Move Participants Between Rooms</a:t>
            </a:r>
            <a:endParaRPr lang="en-US" dirty="0"/>
          </a:p>
          <a:p>
            <a:pPr marL="146050" indent="0">
              <a:buNone/>
            </a:pPr>
            <a:endParaRPr lang="en-US" dirty="0"/>
          </a:p>
        </p:txBody>
      </p:sp>
      <p:pic>
        <p:nvPicPr>
          <p:cNvPr id="6" name="Picture 5" descr="A close up of a sign&#10;&#10;Description automatically generated">
            <a:extLst>
              <a:ext uri="{FF2B5EF4-FFF2-40B4-BE49-F238E27FC236}">
                <a16:creationId xmlns:a16="http://schemas.microsoft.com/office/drawing/2014/main" id="{67105B04-5FDF-468E-940A-832CB9FB5BC1}"/>
              </a:ext>
            </a:extLst>
          </p:cNvPr>
          <p:cNvPicPr>
            <a:picLocks noChangeAspect="1"/>
          </p:cNvPicPr>
          <p:nvPr/>
        </p:nvPicPr>
        <p:blipFill>
          <a:blip r:embed="rId2"/>
          <a:stretch>
            <a:fillRect/>
          </a:stretch>
        </p:blipFill>
        <p:spPr>
          <a:xfrm>
            <a:off x="690131" y="2213030"/>
            <a:ext cx="3636920" cy="71743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9AF2310D-16C8-4D06-B361-9193833AA1FF}"/>
              </a:ext>
            </a:extLst>
          </p:cNvPr>
          <p:cNvPicPr>
            <a:picLocks noChangeAspect="1"/>
          </p:cNvPicPr>
          <p:nvPr/>
        </p:nvPicPr>
        <p:blipFill>
          <a:blip r:embed="rId3"/>
          <a:stretch>
            <a:fillRect/>
          </a:stretch>
        </p:blipFill>
        <p:spPr>
          <a:xfrm>
            <a:off x="4816950" y="1682012"/>
            <a:ext cx="3733333" cy="2600000"/>
          </a:xfrm>
          <a:prstGeom prst="rect">
            <a:avLst/>
          </a:prstGeom>
        </p:spPr>
      </p:pic>
    </p:spTree>
    <p:extLst>
      <p:ext uri="{BB962C8B-B14F-4D97-AF65-F5344CB8AC3E}">
        <p14:creationId xmlns:p14="http://schemas.microsoft.com/office/powerpoint/2010/main" val="7067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2DF-235B-4024-955E-5A522520C104}"/>
              </a:ext>
            </a:extLst>
          </p:cNvPr>
          <p:cNvSpPr>
            <a:spLocks noGrp="1"/>
          </p:cNvSpPr>
          <p:nvPr>
            <p:ph type="title"/>
          </p:nvPr>
        </p:nvSpPr>
        <p:spPr/>
        <p:txBody>
          <a:bodyPr/>
          <a:lstStyle/>
          <a:p>
            <a:r>
              <a:rPr lang="en-US" dirty="0">
                <a:latin typeface="Oswald" panose="02000503000000000000" pitchFamily="2" charset="0"/>
              </a:rPr>
              <a:t>Breakout Rooms</a:t>
            </a:r>
            <a:br>
              <a:rPr lang="en-US" dirty="0">
                <a:latin typeface="Oswald" panose="02000503000000000000" pitchFamily="2" charset="0"/>
              </a:rPr>
            </a:br>
            <a:r>
              <a:rPr lang="en-US" sz="1600" dirty="0">
                <a:latin typeface="Oswald" panose="02000503000000000000" pitchFamily="2" charset="0"/>
              </a:rPr>
              <a:t>Important Features</a:t>
            </a:r>
            <a:endParaRPr lang="en-US" dirty="0"/>
          </a:p>
        </p:txBody>
      </p:sp>
      <p:sp>
        <p:nvSpPr>
          <p:cNvPr id="3" name="Text Placeholder 2">
            <a:extLst>
              <a:ext uri="{FF2B5EF4-FFF2-40B4-BE49-F238E27FC236}">
                <a16:creationId xmlns:a16="http://schemas.microsoft.com/office/drawing/2014/main" id="{666C49D3-9770-4A3B-A9C4-6D727554247A}"/>
              </a:ext>
            </a:extLst>
          </p:cNvPr>
          <p:cNvSpPr>
            <a:spLocks noGrp="1"/>
          </p:cNvSpPr>
          <p:nvPr>
            <p:ph type="body" idx="1"/>
          </p:nvPr>
        </p:nvSpPr>
        <p:spPr>
          <a:xfrm>
            <a:off x="1171375" y="1616461"/>
            <a:ext cx="4567272" cy="560794"/>
          </a:xfrm>
        </p:spPr>
        <p:txBody>
          <a:bodyPr/>
          <a:lstStyle/>
          <a:p>
            <a:pPr marL="146050" indent="0">
              <a:buNone/>
            </a:pPr>
            <a:r>
              <a:rPr lang="en-US" b="1" dirty="0"/>
              <a:t>Easily Join a Room</a:t>
            </a:r>
            <a:endParaRPr lang="en-US" dirty="0"/>
          </a:p>
          <a:p>
            <a:pPr marL="146050" indent="0">
              <a:buNone/>
            </a:pPr>
            <a:endParaRPr lang="en-US" dirty="0"/>
          </a:p>
        </p:txBody>
      </p:sp>
      <p:pic>
        <p:nvPicPr>
          <p:cNvPr id="5" name="Picture 4" descr="A picture containing bird, blue&#10;&#10;Description automatically generated">
            <a:extLst>
              <a:ext uri="{FF2B5EF4-FFF2-40B4-BE49-F238E27FC236}">
                <a16:creationId xmlns:a16="http://schemas.microsoft.com/office/drawing/2014/main" id="{1A7301BE-A111-48F9-89CA-112B82BC2676}"/>
              </a:ext>
            </a:extLst>
          </p:cNvPr>
          <p:cNvPicPr>
            <a:picLocks noChangeAspect="1"/>
          </p:cNvPicPr>
          <p:nvPr/>
        </p:nvPicPr>
        <p:blipFill>
          <a:blip r:embed="rId2"/>
          <a:stretch>
            <a:fillRect/>
          </a:stretch>
        </p:blipFill>
        <p:spPr>
          <a:xfrm>
            <a:off x="454232" y="2244908"/>
            <a:ext cx="3736610" cy="73710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436F86C-65BF-4273-80F5-B49B2E33EB5B}"/>
              </a:ext>
            </a:extLst>
          </p:cNvPr>
          <p:cNvPicPr>
            <a:picLocks noChangeAspect="1"/>
          </p:cNvPicPr>
          <p:nvPr/>
        </p:nvPicPr>
        <p:blipFill>
          <a:blip r:embed="rId3"/>
          <a:stretch>
            <a:fillRect/>
          </a:stretch>
        </p:blipFill>
        <p:spPr>
          <a:xfrm>
            <a:off x="4513605" y="1786774"/>
            <a:ext cx="3742857" cy="2390476"/>
          </a:xfrm>
          <a:prstGeom prst="rect">
            <a:avLst/>
          </a:prstGeom>
        </p:spPr>
      </p:pic>
    </p:spTree>
    <p:extLst>
      <p:ext uri="{BB962C8B-B14F-4D97-AF65-F5344CB8AC3E}">
        <p14:creationId xmlns:p14="http://schemas.microsoft.com/office/powerpoint/2010/main" val="237874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2DF-235B-4024-955E-5A522520C104}"/>
              </a:ext>
            </a:extLst>
          </p:cNvPr>
          <p:cNvSpPr>
            <a:spLocks noGrp="1"/>
          </p:cNvSpPr>
          <p:nvPr>
            <p:ph type="title"/>
          </p:nvPr>
        </p:nvSpPr>
        <p:spPr/>
        <p:txBody>
          <a:bodyPr/>
          <a:lstStyle/>
          <a:p>
            <a:r>
              <a:rPr lang="en-US" dirty="0">
                <a:latin typeface="Oswald" panose="02000503000000000000" pitchFamily="2" charset="0"/>
              </a:rPr>
              <a:t>Breakout Rooms</a:t>
            </a:r>
            <a:br>
              <a:rPr lang="en-US" dirty="0">
                <a:latin typeface="Oswald" panose="02000503000000000000" pitchFamily="2" charset="0"/>
              </a:rPr>
            </a:br>
            <a:r>
              <a:rPr lang="en-US" sz="1600" dirty="0">
                <a:latin typeface="Oswald" panose="02000503000000000000" pitchFamily="2" charset="0"/>
              </a:rPr>
              <a:t>Important Features</a:t>
            </a:r>
            <a:endParaRPr lang="en-US" dirty="0"/>
          </a:p>
        </p:txBody>
      </p:sp>
      <p:sp>
        <p:nvSpPr>
          <p:cNvPr id="3" name="Text Placeholder 2">
            <a:extLst>
              <a:ext uri="{FF2B5EF4-FFF2-40B4-BE49-F238E27FC236}">
                <a16:creationId xmlns:a16="http://schemas.microsoft.com/office/drawing/2014/main" id="{666C49D3-9770-4A3B-A9C4-6D727554247A}"/>
              </a:ext>
            </a:extLst>
          </p:cNvPr>
          <p:cNvSpPr>
            <a:spLocks noGrp="1"/>
          </p:cNvSpPr>
          <p:nvPr>
            <p:ph type="body" idx="1"/>
          </p:nvPr>
        </p:nvSpPr>
        <p:spPr>
          <a:xfrm>
            <a:off x="1171375" y="1616461"/>
            <a:ext cx="4567272" cy="560794"/>
          </a:xfrm>
        </p:spPr>
        <p:txBody>
          <a:bodyPr/>
          <a:lstStyle/>
          <a:p>
            <a:pPr marL="146050" indent="0">
              <a:buNone/>
            </a:pPr>
            <a:r>
              <a:rPr lang="en-US" b="1" dirty="0"/>
              <a:t>Broadcast a Message</a:t>
            </a:r>
            <a:endParaRPr lang="en-US" dirty="0"/>
          </a:p>
          <a:p>
            <a:pPr marL="146050" indent="0">
              <a:buNone/>
            </a:pPr>
            <a:endParaRPr lang="en-US" dirty="0"/>
          </a:p>
        </p:txBody>
      </p:sp>
      <p:pic>
        <p:nvPicPr>
          <p:cNvPr id="6" name="Picture 5" descr="A close up of a sign&#10;&#10;Description automatically generated">
            <a:extLst>
              <a:ext uri="{FF2B5EF4-FFF2-40B4-BE49-F238E27FC236}">
                <a16:creationId xmlns:a16="http://schemas.microsoft.com/office/drawing/2014/main" id="{EF8ECE07-6207-4D4F-98DF-CA4C1F60C2D1}"/>
              </a:ext>
            </a:extLst>
          </p:cNvPr>
          <p:cNvPicPr>
            <a:picLocks noChangeAspect="1"/>
          </p:cNvPicPr>
          <p:nvPr/>
        </p:nvPicPr>
        <p:blipFill>
          <a:blip r:embed="rId2"/>
          <a:stretch>
            <a:fillRect/>
          </a:stretch>
        </p:blipFill>
        <p:spPr>
          <a:xfrm>
            <a:off x="422702" y="2206071"/>
            <a:ext cx="3573858" cy="70499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F494C24-03BB-4D45-9F5A-8FEB77D67FC0}"/>
              </a:ext>
            </a:extLst>
          </p:cNvPr>
          <p:cNvPicPr>
            <a:picLocks noChangeAspect="1"/>
          </p:cNvPicPr>
          <p:nvPr/>
        </p:nvPicPr>
        <p:blipFill>
          <a:blip r:embed="rId3"/>
          <a:stretch>
            <a:fillRect/>
          </a:stretch>
        </p:blipFill>
        <p:spPr>
          <a:xfrm>
            <a:off x="4939754" y="1075014"/>
            <a:ext cx="3396646" cy="3686016"/>
          </a:xfrm>
          <a:prstGeom prst="rect">
            <a:avLst/>
          </a:prstGeom>
        </p:spPr>
      </p:pic>
    </p:spTree>
    <p:extLst>
      <p:ext uri="{BB962C8B-B14F-4D97-AF65-F5344CB8AC3E}">
        <p14:creationId xmlns:p14="http://schemas.microsoft.com/office/powerpoint/2010/main" val="394227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2DF-235B-4024-955E-5A522520C104}"/>
              </a:ext>
            </a:extLst>
          </p:cNvPr>
          <p:cNvSpPr>
            <a:spLocks noGrp="1"/>
          </p:cNvSpPr>
          <p:nvPr>
            <p:ph type="title"/>
          </p:nvPr>
        </p:nvSpPr>
        <p:spPr/>
        <p:txBody>
          <a:bodyPr/>
          <a:lstStyle/>
          <a:p>
            <a:r>
              <a:rPr lang="en-US" dirty="0">
                <a:latin typeface="Oswald" panose="02000503000000000000" pitchFamily="2" charset="0"/>
              </a:rPr>
              <a:t>Breakout Rooms</a:t>
            </a:r>
            <a:br>
              <a:rPr lang="en-US" dirty="0">
                <a:latin typeface="Oswald" panose="02000503000000000000" pitchFamily="2" charset="0"/>
              </a:rPr>
            </a:br>
            <a:r>
              <a:rPr lang="en-US" sz="1600" dirty="0">
                <a:latin typeface="Oswald" panose="02000503000000000000" pitchFamily="2" charset="0"/>
              </a:rPr>
              <a:t>Important Features</a:t>
            </a:r>
            <a:endParaRPr lang="en-US" dirty="0"/>
          </a:p>
        </p:txBody>
      </p:sp>
      <p:sp>
        <p:nvSpPr>
          <p:cNvPr id="3" name="Text Placeholder 2">
            <a:extLst>
              <a:ext uri="{FF2B5EF4-FFF2-40B4-BE49-F238E27FC236}">
                <a16:creationId xmlns:a16="http://schemas.microsoft.com/office/drawing/2014/main" id="{666C49D3-9770-4A3B-A9C4-6D727554247A}"/>
              </a:ext>
            </a:extLst>
          </p:cNvPr>
          <p:cNvSpPr>
            <a:spLocks noGrp="1"/>
          </p:cNvSpPr>
          <p:nvPr>
            <p:ph type="body" idx="1"/>
          </p:nvPr>
        </p:nvSpPr>
        <p:spPr>
          <a:xfrm>
            <a:off x="1171375" y="1616461"/>
            <a:ext cx="4567272" cy="560794"/>
          </a:xfrm>
        </p:spPr>
        <p:txBody>
          <a:bodyPr/>
          <a:lstStyle/>
          <a:p>
            <a:pPr marL="146050" indent="0">
              <a:buNone/>
            </a:pPr>
            <a:r>
              <a:rPr lang="en-US" b="1" dirty="0"/>
              <a:t>Ask for Help </a:t>
            </a:r>
            <a:endParaRPr lang="en-US" dirty="0"/>
          </a:p>
          <a:p>
            <a:pPr marL="14605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CCD23F9C-0D77-4150-92AA-7C5409968AC5}"/>
              </a:ext>
            </a:extLst>
          </p:cNvPr>
          <p:cNvPicPr>
            <a:picLocks noChangeAspect="1"/>
          </p:cNvPicPr>
          <p:nvPr/>
        </p:nvPicPr>
        <p:blipFill>
          <a:blip r:embed="rId2"/>
          <a:stretch>
            <a:fillRect/>
          </a:stretch>
        </p:blipFill>
        <p:spPr>
          <a:xfrm>
            <a:off x="534572" y="2227085"/>
            <a:ext cx="3747036" cy="739161"/>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4230F95D-7982-4123-88CA-E74A6ADC7208}"/>
              </a:ext>
            </a:extLst>
          </p:cNvPr>
          <p:cNvPicPr>
            <a:picLocks noChangeAspect="1"/>
          </p:cNvPicPr>
          <p:nvPr/>
        </p:nvPicPr>
        <p:blipFill>
          <a:blip r:embed="rId3"/>
          <a:stretch>
            <a:fillRect/>
          </a:stretch>
        </p:blipFill>
        <p:spPr>
          <a:xfrm>
            <a:off x="5030284" y="1479303"/>
            <a:ext cx="3221710" cy="1486943"/>
          </a:xfrm>
          <a:prstGeom prst="rect">
            <a:avLst/>
          </a:prstGeom>
        </p:spPr>
      </p:pic>
      <p:pic>
        <p:nvPicPr>
          <p:cNvPr id="11" name="Picture 10" descr="A picture containing meter&#10;&#10;Description automatically generated">
            <a:extLst>
              <a:ext uri="{FF2B5EF4-FFF2-40B4-BE49-F238E27FC236}">
                <a16:creationId xmlns:a16="http://schemas.microsoft.com/office/drawing/2014/main" id="{7D2C1D0B-E23B-451A-B6D1-F0AC1F7CD9F8}"/>
              </a:ext>
            </a:extLst>
          </p:cNvPr>
          <p:cNvPicPr>
            <a:picLocks noChangeAspect="1"/>
          </p:cNvPicPr>
          <p:nvPr/>
        </p:nvPicPr>
        <p:blipFill>
          <a:blip r:embed="rId4"/>
          <a:stretch>
            <a:fillRect/>
          </a:stretch>
        </p:blipFill>
        <p:spPr>
          <a:xfrm>
            <a:off x="4502398" y="3413016"/>
            <a:ext cx="4134427" cy="562053"/>
          </a:xfrm>
          <a:prstGeom prst="rect">
            <a:avLst/>
          </a:prstGeom>
          <a:ln w="19050">
            <a:solidFill>
              <a:schemeClr val="bg1"/>
            </a:solidFill>
          </a:ln>
        </p:spPr>
      </p:pic>
      <p:sp>
        <p:nvSpPr>
          <p:cNvPr id="12" name="Rectangle 11">
            <a:extLst>
              <a:ext uri="{FF2B5EF4-FFF2-40B4-BE49-F238E27FC236}">
                <a16:creationId xmlns:a16="http://schemas.microsoft.com/office/drawing/2014/main" id="{C7CD6F9F-2374-4E92-9E37-CE6625DE6C17}"/>
              </a:ext>
            </a:extLst>
          </p:cNvPr>
          <p:cNvSpPr/>
          <p:nvPr/>
        </p:nvSpPr>
        <p:spPr>
          <a:xfrm>
            <a:off x="7765366" y="3476977"/>
            <a:ext cx="766689" cy="4341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53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2DF-235B-4024-955E-5A522520C104}"/>
              </a:ext>
            </a:extLst>
          </p:cNvPr>
          <p:cNvSpPr>
            <a:spLocks noGrp="1"/>
          </p:cNvSpPr>
          <p:nvPr>
            <p:ph type="title"/>
          </p:nvPr>
        </p:nvSpPr>
        <p:spPr/>
        <p:txBody>
          <a:bodyPr/>
          <a:lstStyle/>
          <a:p>
            <a:r>
              <a:rPr lang="en-US" dirty="0">
                <a:latin typeface="Oswald" panose="02000503000000000000" pitchFamily="2" charset="0"/>
              </a:rPr>
              <a:t>Breakout Rooms</a:t>
            </a:r>
            <a:br>
              <a:rPr lang="en-US" dirty="0">
                <a:latin typeface="Oswald" panose="02000503000000000000" pitchFamily="2" charset="0"/>
              </a:rPr>
            </a:br>
            <a:r>
              <a:rPr lang="en-US" sz="1600" dirty="0">
                <a:latin typeface="Oswald" panose="02000503000000000000" pitchFamily="2" charset="0"/>
              </a:rPr>
              <a:t>Important Features</a:t>
            </a:r>
            <a:endParaRPr lang="en-US" dirty="0"/>
          </a:p>
        </p:txBody>
      </p:sp>
      <p:sp>
        <p:nvSpPr>
          <p:cNvPr id="3" name="Text Placeholder 2">
            <a:extLst>
              <a:ext uri="{FF2B5EF4-FFF2-40B4-BE49-F238E27FC236}">
                <a16:creationId xmlns:a16="http://schemas.microsoft.com/office/drawing/2014/main" id="{666C49D3-9770-4A3B-A9C4-6D727554247A}"/>
              </a:ext>
            </a:extLst>
          </p:cNvPr>
          <p:cNvSpPr>
            <a:spLocks noGrp="1"/>
          </p:cNvSpPr>
          <p:nvPr>
            <p:ph type="body" idx="1"/>
          </p:nvPr>
        </p:nvSpPr>
        <p:spPr>
          <a:xfrm>
            <a:off x="1171375" y="1616461"/>
            <a:ext cx="2211905" cy="560794"/>
          </a:xfrm>
        </p:spPr>
        <p:txBody>
          <a:bodyPr/>
          <a:lstStyle/>
          <a:p>
            <a:pPr marL="146050" indent="0">
              <a:buNone/>
            </a:pPr>
            <a:r>
              <a:rPr lang="en-US" b="1" dirty="0"/>
              <a:t>Other Options </a:t>
            </a:r>
            <a:endParaRPr lang="en-US" dirty="0"/>
          </a:p>
          <a:p>
            <a:pPr marL="146050" indent="0">
              <a:buNone/>
            </a:pPr>
            <a:endParaRPr lang="en-US" dirty="0"/>
          </a:p>
        </p:txBody>
      </p:sp>
      <p:pic>
        <p:nvPicPr>
          <p:cNvPr id="6" name="Picture 5" descr="A picture containing blue, bird, table&#10;&#10;Description automatically generated">
            <a:extLst>
              <a:ext uri="{FF2B5EF4-FFF2-40B4-BE49-F238E27FC236}">
                <a16:creationId xmlns:a16="http://schemas.microsoft.com/office/drawing/2014/main" id="{6016EF1A-7B09-4567-A49B-63AFCD69F245}"/>
              </a:ext>
            </a:extLst>
          </p:cNvPr>
          <p:cNvPicPr>
            <a:picLocks noChangeAspect="1"/>
          </p:cNvPicPr>
          <p:nvPr/>
        </p:nvPicPr>
        <p:blipFill>
          <a:blip r:embed="rId2"/>
          <a:stretch>
            <a:fillRect/>
          </a:stretch>
        </p:blipFill>
        <p:spPr>
          <a:xfrm>
            <a:off x="614490" y="2177255"/>
            <a:ext cx="3592292" cy="708635"/>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BF1E0D7-BFCB-42DB-A149-45C6E6E37428}"/>
              </a:ext>
            </a:extLst>
          </p:cNvPr>
          <p:cNvPicPr>
            <a:picLocks noChangeAspect="1"/>
          </p:cNvPicPr>
          <p:nvPr/>
        </p:nvPicPr>
        <p:blipFill>
          <a:blip r:embed="rId3"/>
          <a:stretch>
            <a:fillRect/>
          </a:stretch>
        </p:blipFill>
        <p:spPr>
          <a:xfrm>
            <a:off x="4522560" y="1472366"/>
            <a:ext cx="3953427" cy="2438740"/>
          </a:xfrm>
          <a:prstGeom prst="rect">
            <a:avLst/>
          </a:prstGeom>
        </p:spPr>
      </p:pic>
      <p:sp>
        <p:nvSpPr>
          <p:cNvPr id="12" name="Rectangle 11">
            <a:extLst>
              <a:ext uri="{FF2B5EF4-FFF2-40B4-BE49-F238E27FC236}">
                <a16:creationId xmlns:a16="http://schemas.microsoft.com/office/drawing/2014/main" id="{C7CD6F9F-2374-4E92-9E37-CE6625DE6C17}"/>
              </a:ext>
            </a:extLst>
          </p:cNvPr>
          <p:cNvSpPr/>
          <p:nvPr/>
        </p:nvSpPr>
        <p:spPr>
          <a:xfrm>
            <a:off x="6020972" y="3476977"/>
            <a:ext cx="910883" cy="38460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69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2DF-235B-4024-955E-5A522520C104}"/>
              </a:ext>
            </a:extLst>
          </p:cNvPr>
          <p:cNvSpPr>
            <a:spLocks noGrp="1"/>
          </p:cNvSpPr>
          <p:nvPr>
            <p:ph type="title"/>
          </p:nvPr>
        </p:nvSpPr>
        <p:spPr/>
        <p:txBody>
          <a:bodyPr/>
          <a:lstStyle/>
          <a:p>
            <a:r>
              <a:rPr lang="en-US" dirty="0">
                <a:latin typeface="Oswald" panose="02000503000000000000" pitchFamily="2" charset="0"/>
              </a:rPr>
              <a:t>Polls</a:t>
            </a:r>
            <a:br>
              <a:rPr lang="en-US" dirty="0">
                <a:latin typeface="Oswald" panose="02000503000000000000" pitchFamily="2" charset="0"/>
              </a:rPr>
            </a:br>
            <a:r>
              <a:rPr lang="en-US" sz="1600" dirty="0">
                <a:latin typeface="Oswald" panose="02000503000000000000" pitchFamily="2" charset="0"/>
              </a:rPr>
              <a:t>Creating and Sharing</a:t>
            </a:r>
            <a:endParaRPr lang="en-US" dirty="0"/>
          </a:p>
        </p:txBody>
      </p:sp>
      <p:sp>
        <p:nvSpPr>
          <p:cNvPr id="3" name="Text Placeholder 2">
            <a:extLst>
              <a:ext uri="{FF2B5EF4-FFF2-40B4-BE49-F238E27FC236}">
                <a16:creationId xmlns:a16="http://schemas.microsoft.com/office/drawing/2014/main" id="{666C49D3-9770-4A3B-A9C4-6D727554247A}"/>
              </a:ext>
            </a:extLst>
          </p:cNvPr>
          <p:cNvSpPr>
            <a:spLocks noGrp="1"/>
          </p:cNvSpPr>
          <p:nvPr>
            <p:ph type="body" idx="1"/>
          </p:nvPr>
        </p:nvSpPr>
        <p:spPr>
          <a:xfrm>
            <a:off x="186636" y="1490290"/>
            <a:ext cx="3048933" cy="3433403"/>
          </a:xfrm>
        </p:spPr>
        <p:txBody>
          <a:bodyPr/>
          <a:lstStyle/>
          <a:p>
            <a:pPr marL="146050" indent="0">
              <a:buNone/>
            </a:pPr>
            <a:r>
              <a:rPr lang="en-US" dirty="0"/>
              <a:t>To create polls ahead of time for your class, select the meeting session from your </a:t>
            </a:r>
            <a:r>
              <a:rPr lang="en-US" b="1" i="1" dirty="0"/>
              <a:t>Upcoming Meetings </a:t>
            </a:r>
            <a:r>
              <a:rPr lang="en-US" dirty="0"/>
              <a:t>list in the Zoom </a:t>
            </a:r>
            <a:r>
              <a:rPr lang="en-US" b="1" i="1" dirty="0"/>
              <a:t>Meetings </a:t>
            </a:r>
            <a:r>
              <a:rPr lang="en-US" dirty="0"/>
              <a:t>tab </a:t>
            </a:r>
          </a:p>
          <a:p>
            <a:endParaRPr lang="en-US" dirty="0"/>
          </a:p>
          <a:p>
            <a:pPr marL="146050" indent="0">
              <a:buNone/>
            </a:pPr>
            <a:r>
              <a:rPr lang="en-US" dirty="0"/>
              <a:t>&gt; Select the meeting</a:t>
            </a:r>
          </a:p>
          <a:p>
            <a:endParaRPr lang="en-US" dirty="0"/>
          </a:p>
          <a:p>
            <a:pPr marL="146050" indent="0">
              <a:buNone/>
            </a:pPr>
            <a:r>
              <a:rPr lang="en-US" dirty="0"/>
              <a:t>&gt; Scroll down the page</a:t>
            </a:r>
          </a:p>
          <a:p>
            <a:endParaRPr lang="en-US" dirty="0"/>
          </a:p>
          <a:p>
            <a:pPr marL="146050" indent="0">
              <a:buNone/>
            </a:pPr>
            <a:r>
              <a:rPr lang="en-US" dirty="0"/>
              <a:t>&gt; Select </a:t>
            </a:r>
            <a:r>
              <a:rPr lang="en-US" b="1" i="1" dirty="0"/>
              <a:t>Add </a:t>
            </a:r>
            <a:r>
              <a:rPr lang="en-US" dirty="0"/>
              <a:t>in the Polling box at the bottom of the page </a:t>
            </a:r>
          </a:p>
          <a:p>
            <a:pPr marL="146050" indent="0">
              <a:buNone/>
            </a:pPr>
            <a:endParaRPr lang="en-US" dirty="0"/>
          </a:p>
          <a:p>
            <a:pPr marL="146050" indent="0">
              <a:buNone/>
            </a:pPr>
            <a:endParaRPr lang="en-US" dirty="0"/>
          </a:p>
        </p:txBody>
      </p:sp>
      <p:pic>
        <p:nvPicPr>
          <p:cNvPr id="20" name="Picture 19" descr="A screenshot of a social media post&#10;&#10;Description automatically generated">
            <a:extLst>
              <a:ext uri="{FF2B5EF4-FFF2-40B4-BE49-F238E27FC236}">
                <a16:creationId xmlns:a16="http://schemas.microsoft.com/office/drawing/2014/main" id="{3C9E6546-49F3-43A0-8BB3-B765F322DFFA}"/>
              </a:ext>
            </a:extLst>
          </p:cNvPr>
          <p:cNvPicPr>
            <a:picLocks noChangeAspect="1"/>
          </p:cNvPicPr>
          <p:nvPr/>
        </p:nvPicPr>
        <p:blipFill>
          <a:blip r:embed="rId2"/>
          <a:stretch>
            <a:fillRect/>
          </a:stretch>
        </p:blipFill>
        <p:spPr>
          <a:xfrm>
            <a:off x="3337137" y="1632448"/>
            <a:ext cx="5620227" cy="2364981"/>
          </a:xfrm>
          <a:prstGeom prst="rect">
            <a:avLst/>
          </a:prstGeom>
        </p:spPr>
      </p:pic>
    </p:spTree>
    <p:extLst>
      <p:ext uri="{BB962C8B-B14F-4D97-AF65-F5344CB8AC3E}">
        <p14:creationId xmlns:p14="http://schemas.microsoft.com/office/powerpoint/2010/main" val="335353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2DF-235B-4024-955E-5A522520C104}"/>
              </a:ext>
            </a:extLst>
          </p:cNvPr>
          <p:cNvSpPr>
            <a:spLocks noGrp="1"/>
          </p:cNvSpPr>
          <p:nvPr>
            <p:ph type="title"/>
          </p:nvPr>
        </p:nvSpPr>
        <p:spPr/>
        <p:txBody>
          <a:bodyPr/>
          <a:lstStyle/>
          <a:p>
            <a:r>
              <a:rPr lang="en-US" dirty="0">
                <a:latin typeface="Oswald" panose="02000503000000000000" pitchFamily="2" charset="0"/>
              </a:rPr>
              <a:t>Polls</a:t>
            </a:r>
            <a:br>
              <a:rPr lang="en-US" dirty="0">
                <a:latin typeface="Oswald" panose="02000503000000000000" pitchFamily="2" charset="0"/>
              </a:rPr>
            </a:br>
            <a:r>
              <a:rPr lang="en-US" sz="1600" dirty="0">
                <a:latin typeface="Oswald" panose="02000503000000000000" pitchFamily="2" charset="0"/>
              </a:rPr>
              <a:t>Creating</a:t>
            </a:r>
            <a:endParaRPr lang="en-US" dirty="0"/>
          </a:p>
        </p:txBody>
      </p:sp>
      <p:sp>
        <p:nvSpPr>
          <p:cNvPr id="3" name="Text Placeholder 2">
            <a:extLst>
              <a:ext uri="{FF2B5EF4-FFF2-40B4-BE49-F238E27FC236}">
                <a16:creationId xmlns:a16="http://schemas.microsoft.com/office/drawing/2014/main" id="{666C49D3-9770-4A3B-A9C4-6D727554247A}"/>
              </a:ext>
            </a:extLst>
          </p:cNvPr>
          <p:cNvSpPr>
            <a:spLocks noGrp="1"/>
          </p:cNvSpPr>
          <p:nvPr>
            <p:ph type="body" idx="1"/>
          </p:nvPr>
        </p:nvSpPr>
        <p:spPr>
          <a:xfrm>
            <a:off x="186636" y="1490290"/>
            <a:ext cx="3048933" cy="3433403"/>
          </a:xfrm>
        </p:spPr>
        <p:txBody>
          <a:bodyPr/>
          <a:lstStyle/>
          <a:p>
            <a:pPr marL="146050" indent="0">
              <a:buNone/>
            </a:pPr>
            <a:r>
              <a:rPr lang="en-US" dirty="0"/>
              <a:t>Selecting </a:t>
            </a:r>
            <a:r>
              <a:rPr lang="en-US" b="1" i="1" dirty="0"/>
              <a:t>Add </a:t>
            </a:r>
            <a:r>
              <a:rPr lang="en-US" dirty="0"/>
              <a:t>poll will open the poll building tool. You can specify whether the poll is anonymous or not.</a:t>
            </a:r>
          </a:p>
          <a:p>
            <a:endParaRPr lang="en-US" dirty="0"/>
          </a:p>
          <a:p>
            <a:pPr marL="146050" indent="0">
              <a:buNone/>
            </a:pPr>
            <a:r>
              <a:rPr lang="en-US" dirty="0"/>
              <a:t>&gt; Name the poll</a:t>
            </a:r>
          </a:p>
          <a:p>
            <a:endParaRPr lang="en-US" dirty="0"/>
          </a:p>
          <a:p>
            <a:pPr marL="146050" indent="0">
              <a:buNone/>
            </a:pPr>
            <a:r>
              <a:rPr lang="en-US" dirty="0"/>
              <a:t>&gt; Type your poll question and designate whether it’s a single or multiple-choice question</a:t>
            </a:r>
          </a:p>
          <a:p>
            <a:endParaRPr lang="en-US" dirty="0"/>
          </a:p>
          <a:p>
            <a:pPr marL="146050" indent="0">
              <a:buNone/>
            </a:pPr>
            <a:r>
              <a:rPr lang="en-US" dirty="0"/>
              <a:t>&gt; Add all possible answers and save. This will make sure the poll is waiting for you once the Zoom session has started. </a:t>
            </a:r>
          </a:p>
          <a:p>
            <a:pPr marL="146050" indent="0">
              <a:buNone/>
            </a:pPr>
            <a:endParaRPr lang="en-US" dirty="0"/>
          </a:p>
          <a:p>
            <a:pPr marL="146050" indent="0">
              <a:buNone/>
            </a:pPr>
            <a:endParaRPr lang="en-US" dirty="0"/>
          </a:p>
        </p:txBody>
      </p:sp>
      <p:pic>
        <p:nvPicPr>
          <p:cNvPr id="9" name="Picture 8" descr="A screenshot of a cell phone&#10;&#10;Description automatically generated">
            <a:extLst>
              <a:ext uri="{FF2B5EF4-FFF2-40B4-BE49-F238E27FC236}">
                <a16:creationId xmlns:a16="http://schemas.microsoft.com/office/drawing/2014/main" id="{9E5F59F4-453D-4844-90EC-27D2E4518537}"/>
              </a:ext>
            </a:extLst>
          </p:cNvPr>
          <p:cNvPicPr>
            <a:picLocks noChangeAspect="1"/>
          </p:cNvPicPr>
          <p:nvPr/>
        </p:nvPicPr>
        <p:blipFill>
          <a:blip r:embed="rId2"/>
          <a:stretch>
            <a:fillRect/>
          </a:stretch>
        </p:blipFill>
        <p:spPr>
          <a:xfrm>
            <a:off x="4572000" y="520650"/>
            <a:ext cx="2917087" cy="4229100"/>
          </a:xfrm>
          <a:prstGeom prst="rect">
            <a:avLst/>
          </a:prstGeom>
        </p:spPr>
      </p:pic>
    </p:spTree>
    <p:extLst>
      <p:ext uri="{BB962C8B-B14F-4D97-AF65-F5344CB8AC3E}">
        <p14:creationId xmlns:p14="http://schemas.microsoft.com/office/powerpoint/2010/main" val="134824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1297500" y="24000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Our Team</a:t>
            </a:r>
            <a:endParaRPr>
              <a:latin typeface="Oswald"/>
              <a:ea typeface="Oswald"/>
              <a:cs typeface="Oswald"/>
              <a:sym typeface="Oswald"/>
            </a:endParaRPr>
          </a:p>
        </p:txBody>
      </p:sp>
      <p:sp>
        <p:nvSpPr>
          <p:cNvPr id="143" name="Google Shape;143;p14"/>
          <p:cNvSpPr txBox="1">
            <a:spLocks noGrp="1"/>
          </p:cNvSpPr>
          <p:nvPr>
            <p:ph type="body" idx="1"/>
          </p:nvPr>
        </p:nvSpPr>
        <p:spPr>
          <a:xfrm>
            <a:off x="86711" y="630621"/>
            <a:ext cx="8994228" cy="4512879"/>
          </a:xfrm>
          <a:prstGeom prst="rect">
            <a:avLst/>
          </a:prstGeom>
        </p:spPr>
        <p:txBody>
          <a:bodyPr spcFirstLastPara="1" wrap="square" lIns="91425" tIns="91425" rIns="91425" bIns="91425" anchor="t" anchorCtr="0">
            <a:noAutofit/>
          </a:bodyPr>
          <a:lstStyle/>
          <a:p>
            <a:pPr marL="457200" lvl="1" indent="0">
              <a:spcBef>
                <a:spcPts val="0"/>
              </a:spcBef>
              <a:buNone/>
            </a:pPr>
            <a:r>
              <a:rPr lang="en" sz="1600" dirty="0">
                <a:solidFill>
                  <a:srgbClr val="FFFFFF"/>
                </a:solidFill>
                <a:latin typeface="Oswald"/>
                <a:ea typeface="Oswald"/>
                <a:cs typeface="Oswald"/>
                <a:sym typeface="Oswald"/>
              </a:rPr>
              <a:t>	Angelica Cionci				Amy Safirstein</a:t>
            </a:r>
            <a:br>
              <a:rPr lang="en" sz="1600" dirty="0">
                <a:solidFill>
                  <a:srgbClr val="FFFFFF"/>
                </a:solidFill>
                <a:latin typeface="Oswald"/>
                <a:ea typeface="Oswald"/>
                <a:cs typeface="Oswald"/>
                <a:sym typeface="Oswald"/>
              </a:rPr>
            </a:br>
            <a:r>
              <a:rPr lang="en" sz="1600" dirty="0">
                <a:solidFill>
                  <a:srgbClr val="FFFFFF"/>
                </a:solidFill>
                <a:latin typeface="Oswald"/>
                <a:ea typeface="Oswald"/>
                <a:cs typeface="Oswald"/>
                <a:sym typeface="Oswald"/>
              </a:rPr>
              <a:t>	Undergraduate Programs			Graduate Programs</a:t>
            </a:r>
            <a:br>
              <a:rPr lang="en" sz="1600" dirty="0">
                <a:solidFill>
                  <a:srgbClr val="FFFFFF"/>
                </a:solidFill>
                <a:latin typeface="Oswald"/>
                <a:ea typeface="Oswald"/>
                <a:cs typeface="Oswald"/>
                <a:sym typeface="Oswald"/>
              </a:rPr>
            </a:br>
            <a:r>
              <a:rPr lang="en" sz="1600" dirty="0">
                <a:solidFill>
                  <a:srgbClr val="FFFFFF"/>
                </a:solidFill>
                <a:latin typeface="Oswald"/>
                <a:ea typeface="Oswald"/>
                <a:cs typeface="Oswald"/>
                <a:sym typeface="Oswald"/>
              </a:rPr>
              <a:t>	Instructional Technologist			</a:t>
            </a:r>
            <a:r>
              <a:rPr lang="en" sz="1600" dirty="0">
                <a:latin typeface="Oswald"/>
                <a:ea typeface="Oswald"/>
                <a:cs typeface="Oswald"/>
                <a:sym typeface="Oswald"/>
              </a:rPr>
              <a:t>Instructional Technologist</a:t>
            </a:r>
            <a:r>
              <a:rPr lang="en" sz="1600" dirty="0">
                <a:solidFill>
                  <a:srgbClr val="FFFFFF"/>
                </a:solidFill>
                <a:latin typeface="Oswald"/>
                <a:ea typeface="Oswald"/>
                <a:cs typeface="Oswald"/>
                <a:sym typeface="Oswald"/>
              </a:rPr>
              <a:t> 	</a:t>
            </a:r>
            <a:r>
              <a:rPr lang="en" sz="1600" u="sng" dirty="0">
                <a:solidFill>
                  <a:srgbClr val="4DD0E1"/>
                </a:solidFill>
                <a:latin typeface="Oswald"/>
                <a:ea typeface="Oswald"/>
                <a:cs typeface="Oswald"/>
                <a:sym typeface="Oswald"/>
                <a:hlinkClick r:id="rId3"/>
              </a:rPr>
              <a:t>angelica.cionci@temple.edu</a:t>
            </a:r>
            <a:r>
              <a:rPr lang="en" dirty="0"/>
              <a:t>                                                   	                                 </a:t>
            </a:r>
            <a:r>
              <a:rPr lang="en" sz="1600" u="sng" dirty="0">
                <a:solidFill>
                  <a:srgbClr val="4DD0E1"/>
                </a:solidFill>
                <a:latin typeface="Oswald"/>
                <a:ea typeface="Oswald"/>
                <a:cs typeface="Oswald"/>
                <a:sym typeface="Oswald"/>
                <a:hlinkClick r:id="rId4"/>
              </a:rPr>
              <a:t>amy.safirstein@temple.edu</a:t>
            </a:r>
            <a:r>
              <a:rPr lang="en" sz="1600" dirty="0">
                <a:solidFill>
                  <a:srgbClr val="ADADAD"/>
                </a:solidFill>
                <a:latin typeface="Oswald"/>
                <a:ea typeface="Oswald"/>
                <a:cs typeface="Oswald"/>
                <a:sym typeface="Oswald"/>
              </a:rPr>
              <a:t> </a:t>
            </a:r>
            <a:br>
              <a:rPr lang="en" sz="1600" dirty="0">
                <a:solidFill>
                  <a:srgbClr val="ADADAD"/>
                </a:solidFill>
                <a:latin typeface="Oswald"/>
                <a:ea typeface="Oswald"/>
                <a:cs typeface="Oswald"/>
                <a:sym typeface="Oswald"/>
              </a:rPr>
            </a:br>
            <a:r>
              <a:rPr lang="en" sz="1600" dirty="0">
                <a:solidFill>
                  <a:srgbClr val="ADADAD"/>
                </a:solidFill>
                <a:latin typeface="Oswald"/>
                <a:ea typeface="Oswald"/>
                <a:cs typeface="Oswald"/>
                <a:sym typeface="Oswald"/>
              </a:rPr>
              <a:t>	</a:t>
            </a:r>
            <a:r>
              <a:rPr lang="en" sz="1600" dirty="0">
                <a:solidFill>
                  <a:srgbClr val="FFFFFF"/>
                </a:solidFill>
                <a:latin typeface="Oswald"/>
                <a:ea typeface="Oswald"/>
                <a:cs typeface="Oswald"/>
                <a:sym typeface="Oswald"/>
              </a:rPr>
              <a:t>215-204-6349				215-204-7051</a:t>
            </a:r>
            <a:br>
              <a:rPr lang="en" sz="1600" dirty="0">
                <a:solidFill>
                  <a:srgbClr val="FFFFFF"/>
                </a:solidFill>
                <a:latin typeface="Oswald"/>
                <a:ea typeface="Oswald"/>
                <a:cs typeface="Oswald"/>
                <a:sym typeface="Oswald"/>
              </a:rPr>
            </a:br>
            <a:endParaRPr sz="1600" dirty="0">
              <a:solidFill>
                <a:srgbClr val="FFFFFF"/>
              </a:solidFill>
              <a:latin typeface="Oswald"/>
              <a:ea typeface="Oswald"/>
              <a:cs typeface="Oswald"/>
              <a:sym typeface="Oswald"/>
            </a:endParaRPr>
          </a:p>
          <a:p>
            <a:pPr marL="457200" lvl="1" indent="0">
              <a:buNone/>
            </a:pPr>
            <a:r>
              <a:rPr lang="en" sz="1600" dirty="0">
                <a:solidFill>
                  <a:srgbClr val="FFFFFF"/>
                </a:solidFill>
                <a:latin typeface="Oswald"/>
                <a:ea typeface="Oswald"/>
                <a:cs typeface="Oswald"/>
                <a:sym typeface="Oswald"/>
              </a:rPr>
              <a:t>	</a:t>
            </a:r>
            <a:r>
              <a:rPr lang="en-US" sz="1600" dirty="0">
                <a:solidFill>
                  <a:srgbClr val="FFFFFF"/>
                </a:solidFill>
                <a:latin typeface="Oswald"/>
                <a:ea typeface="Oswald"/>
                <a:cs typeface="Oswald"/>
                <a:sym typeface="Oswald"/>
              </a:rPr>
              <a:t>Email us at: </a:t>
            </a:r>
            <a:r>
              <a:rPr lang="en" sz="1600" b="1" dirty="0">
                <a:solidFill>
                  <a:srgbClr val="FFFFFF"/>
                </a:solidFill>
                <a:latin typeface="Oswald"/>
                <a:ea typeface="Oswald"/>
                <a:cs typeface="Oswald"/>
                <a:sym typeface="Oswald"/>
              </a:rPr>
              <a:t>foxzoom@temple.edu</a:t>
            </a:r>
            <a:endParaRPr dirty="0">
              <a:solidFill>
                <a:srgbClr val="FFFFFF"/>
              </a:solidFill>
              <a:latin typeface="Oswald"/>
              <a:ea typeface="Oswald"/>
              <a:cs typeface="Oswald"/>
              <a:sym typeface="Oswald"/>
            </a:endParaRPr>
          </a:p>
        </p:txBody>
      </p:sp>
      <p:cxnSp>
        <p:nvCxnSpPr>
          <p:cNvPr id="144" name="Google Shape;144;p14"/>
          <p:cNvCxnSpPr/>
          <p:nvPr/>
        </p:nvCxnSpPr>
        <p:spPr>
          <a:xfrm>
            <a:off x="1297500" y="696150"/>
            <a:ext cx="1200600" cy="1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2DF-235B-4024-955E-5A522520C104}"/>
              </a:ext>
            </a:extLst>
          </p:cNvPr>
          <p:cNvSpPr>
            <a:spLocks noGrp="1"/>
          </p:cNvSpPr>
          <p:nvPr>
            <p:ph type="title"/>
          </p:nvPr>
        </p:nvSpPr>
        <p:spPr/>
        <p:txBody>
          <a:bodyPr/>
          <a:lstStyle/>
          <a:p>
            <a:r>
              <a:rPr lang="en-US" dirty="0">
                <a:latin typeface="Oswald" panose="02000503000000000000" pitchFamily="2" charset="0"/>
              </a:rPr>
              <a:t>Polls</a:t>
            </a:r>
            <a:br>
              <a:rPr lang="en-US" dirty="0">
                <a:latin typeface="Oswald" panose="02000503000000000000" pitchFamily="2" charset="0"/>
              </a:rPr>
            </a:br>
            <a:r>
              <a:rPr lang="en-US" sz="1600" dirty="0">
                <a:latin typeface="Oswald" panose="02000503000000000000" pitchFamily="2" charset="0"/>
              </a:rPr>
              <a:t>Creating</a:t>
            </a:r>
            <a:endParaRPr lang="en-US" dirty="0"/>
          </a:p>
        </p:txBody>
      </p:sp>
      <p:sp>
        <p:nvSpPr>
          <p:cNvPr id="3" name="Text Placeholder 2">
            <a:extLst>
              <a:ext uri="{FF2B5EF4-FFF2-40B4-BE49-F238E27FC236}">
                <a16:creationId xmlns:a16="http://schemas.microsoft.com/office/drawing/2014/main" id="{666C49D3-9770-4A3B-A9C4-6D727554247A}"/>
              </a:ext>
            </a:extLst>
          </p:cNvPr>
          <p:cNvSpPr>
            <a:spLocks noGrp="1"/>
          </p:cNvSpPr>
          <p:nvPr>
            <p:ph type="body" idx="1"/>
          </p:nvPr>
        </p:nvSpPr>
        <p:spPr>
          <a:xfrm>
            <a:off x="186636" y="1490290"/>
            <a:ext cx="3048933" cy="3433403"/>
          </a:xfrm>
        </p:spPr>
        <p:txBody>
          <a:bodyPr/>
          <a:lstStyle/>
          <a:p>
            <a:pPr marL="146050" indent="0">
              <a:buNone/>
            </a:pPr>
            <a:r>
              <a:rPr lang="en-US" dirty="0"/>
              <a:t>Once your Zoom session is running, you can easily launch your polls at any time. </a:t>
            </a:r>
          </a:p>
          <a:p>
            <a:endParaRPr lang="en-US" dirty="0"/>
          </a:p>
          <a:p>
            <a:pPr marL="146050" indent="0">
              <a:buNone/>
            </a:pPr>
            <a:r>
              <a:rPr lang="en-US" dirty="0"/>
              <a:t>&gt; Select </a:t>
            </a:r>
            <a:r>
              <a:rPr lang="en-US" b="1" i="1" dirty="0"/>
              <a:t>Polls </a:t>
            </a:r>
            <a:r>
              <a:rPr lang="en-US" dirty="0"/>
              <a:t>from the control bar</a:t>
            </a:r>
          </a:p>
          <a:p>
            <a:endParaRPr lang="en-US" dirty="0"/>
          </a:p>
          <a:p>
            <a:pPr marL="146050" indent="0">
              <a:buNone/>
            </a:pPr>
            <a:r>
              <a:rPr lang="en-US" dirty="0"/>
              <a:t>&gt; The pop-up will either ask you to add a poll question or select from existing poll questions</a:t>
            </a:r>
          </a:p>
          <a:p>
            <a:endParaRPr lang="en-US" dirty="0"/>
          </a:p>
          <a:p>
            <a:pPr marL="146050" indent="0">
              <a:buNone/>
            </a:pPr>
            <a:r>
              <a:rPr lang="en-US" dirty="0"/>
              <a:t>&gt; Once selected or built, you will see your question in the pop-up. Select </a:t>
            </a:r>
            <a:r>
              <a:rPr lang="en-US" b="1" i="1" dirty="0"/>
              <a:t>Launch Poll </a:t>
            </a:r>
            <a:r>
              <a:rPr lang="en-US" dirty="0"/>
              <a:t>to share it with attendees</a:t>
            </a:r>
          </a:p>
          <a:p>
            <a:pPr marL="146050" indent="0">
              <a:buNone/>
            </a:pPr>
            <a:endParaRPr lang="en-US" dirty="0"/>
          </a:p>
          <a:p>
            <a:pPr marL="146050" indent="0">
              <a:buNone/>
            </a:pPr>
            <a:endParaRPr lang="en-US" dirty="0"/>
          </a:p>
        </p:txBody>
      </p:sp>
      <p:pic>
        <p:nvPicPr>
          <p:cNvPr id="10" name="Picture 9" descr="A screenshot of a cell phone&#10;&#10;Description automatically generated">
            <a:extLst>
              <a:ext uri="{FF2B5EF4-FFF2-40B4-BE49-F238E27FC236}">
                <a16:creationId xmlns:a16="http://schemas.microsoft.com/office/drawing/2014/main" id="{3F7BCEEE-753B-415B-A73C-AD6ACB7C994E}"/>
              </a:ext>
            </a:extLst>
          </p:cNvPr>
          <p:cNvPicPr>
            <a:picLocks noChangeAspect="1"/>
          </p:cNvPicPr>
          <p:nvPr/>
        </p:nvPicPr>
        <p:blipFill>
          <a:blip r:embed="rId2"/>
          <a:stretch>
            <a:fillRect/>
          </a:stretch>
        </p:blipFill>
        <p:spPr>
          <a:xfrm>
            <a:off x="3786333" y="942240"/>
            <a:ext cx="4839987" cy="365321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437EF331-C35C-491F-869F-855B6A60C01E}"/>
              </a:ext>
            </a:extLst>
          </p:cNvPr>
          <p:cNvPicPr>
            <a:picLocks noChangeAspect="1"/>
          </p:cNvPicPr>
          <p:nvPr/>
        </p:nvPicPr>
        <p:blipFill>
          <a:blip r:embed="rId3"/>
          <a:stretch>
            <a:fillRect/>
          </a:stretch>
        </p:blipFill>
        <p:spPr>
          <a:xfrm>
            <a:off x="6860238" y="1195754"/>
            <a:ext cx="2026926" cy="2934872"/>
          </a:xfrm>
          <a:prstGeom prst="rect">
            <a:avLst/>
          </a:prstGeom>
          <a:ln w="19050">
            <a:solidFill>
              <a:schemeClr val="tx1"/>
            </a:solidFill>
          </a:ln>
        </p:spPr>
      </p:pic>
      <p:sp>
        <p:nvSpPr>
          <p:cNvPr id="13" name="Rectangle 12">
            <a:extLst>
              <a:ext uri="{FF2B5EF4-FFF2-40B4-BE49-F238E27FC236}">
                <a16:creationId xmlns:a16="http://schemas.microsoft.com/office/drawing/2014/main" id="{A45CD7C8-02C7-4FEB-801F-C6403735B166}"/>
              </a:ext>
            </a:extLst>
          </p:cNvPr>
          <p:cNvSpPr/>
          <p:nvPr/>
        </p:nvSpPr>
        <p:spPr>
          <a:xfrm>
            <a:off x="5824025" y="4318782"/>
            <a:ext cx="358726" cy="27666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9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D2DF-235B-4024-955E-5A522520C104}"/>
              </a:ext>
            </a:extLst>
          </p:cNvPr>
          <p:cNvSpPr>
            <a:spLocks noGrp="1"/>
          </p:cNvSpPr>
          <p:nvPr>
            <p:ph type="title"/>
          </p:nvPr>
        </p:nvSpPr>
        <p:spPr/>
        <p:txBody>
          <a:bodyPr/>
          <a:lstStyle/>
          <a:p>
            <a:r>
              <a:rPr lang="en-US" dirty="0">
                <a:latin typeface="Oswald" panose="02000503000000000000" pitchFamily="2" charset="0"/>
              </a:rPr>
              <a:t>Polls</a:t>
            </a:r>
            <a:br>
              <a:rPr lang="en-US" dirty="0">
                <a:latin typeface="Oswald" panose="02000503000000000000" pitchFamily="2" charset="0"/>
              </a:rPr>
            </a:br>
            <a:r>
              <a:rPr lang="en-US" sz="1600" dirty="0">
                <a:latin typeface="Oswald" panose="02000503000000000000" pitchFamily="2" charset="0"/>
              </a:rPr>
              <a:t>Creating</a:t>
            </a:r>
            <a:endParaRPr lang="en-US" dirty="0"/>
          </a:p>
        </p:txBody>
      </p:sp>
      <p:sp>
        <p:nvSpPr>
          <p:cNvPr id="3" name="Text Placeholder 2">
            <a:extLst>
              <a:ext uri="{FF2B5EF4-FFF2-40B4-BE49-F238E27FC236}">
                <a16:creationId xmlns:a16="http://schemas.microsoft.com/office/drawing/2014/main" id="{666C49D3-9770-4A3B-A9C4-6D727554247A}"/>
              </a:ext>
            </a:extLst>
          </p:cNvPr>
          <p:cNvSpPr>
            <a:spLocks noGrp="1"/>
          </p:cNvSpPr>
          <p:nvPr>
            <p:ph type="body" idx="1"/>
          </p:nvPr>
        </p:nvSpPr>
        <p:spPr>
          <a:xfrm>
            <a:off x="200700" y="1426985"/>
            <a:ext cx="3048933" cy="3588147"/>
          </a:xfrm>
        </p:spPr>
        <p:txBody>
          <a:bodyPr/>
          <a:lstStyle/>
          <a:p>
            <a:pPr marL="146050" indent="0">
              <a:buNone/>
            </a:pPr>
            <a:r>
              <a:rPr lang="en-US" dirty="0"/>
              <a:t>Once your poll is running, you will see results coming in live. </a:t>
            </a:r>
          </a:p>
          <a:p>
            <a:endParaRPr lang="en-US" dirty="0"/>
          </a:p>
          <a:p>
            <a:pPr marL="146050" indent="0">
              <a:buNone/>
            </a:pPr>
            <a:r>
              <a:rPr lang="en-US" dirty="0"/>
              <a:t>&gt; Select </a:t>
            </a:r>
            <a:r>
              <a:rPr lang="en-US" b="1" i="1" dirty="0"/>
              <a:t>End Polling </a:t>
            </a:r>
            <a:r>
              <a:rPr lang="en-US" dirty="0"/>
              <a:t>when you are ready to close the poll </a:t>
            </a:r>
          </a:p>
          <a:p>
            <a:endParaRPr lang="en-US" dirty="0"/>
          </a:p>
          <a:p>
            <a:pPr marL="146050" indent="0">
              <a:buNone/>
            </a:pPr>
            <a:r>
              <a:rPr lang="en-US" dirty="0"/>
              <a:t>&gt; You will be able to review poll results, then </a:t>
            </a:r>
            <a:r>
              <a:rPr lang="en-US" b="1" i="1" dirty="0"/>
              <a:t>Share Results </a:t>
            </a:r>
            <a:r>
              <a:rPr lang="en-US" dirty="0"/>
              <a:t>with the session. </a:t>
            </a:r>
          </a:p>
          <a:p>
            <a:endParaRPr lang="en-US" dirty="0"/>
          </a:p>
          <a:p>
            <a:pPr marL="146050" indent="0">
              <a:buNone/>
            </a:pPr>
            <a:r>
              <a:rPr lang="en-US" dirty="0"/>
              <a:t>&gt; To retrieve a report of your poll results for a session, go to the </a:t>
            </a:r>
            <a:r>
              <a:rPr lang="en-US" b="1" i="1" dirty="0"/>
              <a:t>Reports </a:t>
            </a:r>
            <a:r>
              <a:rPr lang="en-US" dirty="0"/>
              <a:t>tab of your Zoom account and locate the session under </a:t>
            </a:r>
            <a:r>
              <a:rPr lang="en-US" b="1" i="1" dirty="0"/>
              <a:t>Meetings</a:t>
            </a:r>
            <a:endParaRPr lang="en-US" dirty="0"/>
          </a:p>
          <a:p>
            <a:pPr marL="146050" indent="0">
              <a:buNone/>
            </a:pPr>
            <a:endParaRPr lang="en-US" dirty="0"/>
          </a:p>
          <a:p>
            <a:pPr marL="14605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0E723992-36DF-416F-99D2-49D1C0A50A34}"/>
              </a:ext>
            </a:extLst>
          </p:cNvPr>
          <p:cNvPicPr>
            <a:picLocks noChangeAspect="1"/>
          </p:cNvPicPr>
          <p:nvPr/>
        </p:nvPicPr>
        <p:blipFill rotWithShape="1">
          <a:blip r:embed="rId2"/>
          <a:srcRect l="25719" t="3675" r="27507" b="11969"/>
          <a:stretch/>
        </p:blipFill>
        <p:spPr>
          <a:xfrm>
            <a:off x="3523963" y="1252937"/>
            <a:ext cx="2370406" cy="323556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B84CFA7-515D-48B2-B77B-01E35E0ED3BB}"/>
              </a:ext>
            </a:extLst>
          </p:cNvPr>
          <p:cNvPicPr>
            <a:picLocks noChangeAspect="1"/>
          </p:cNvPicPr>
          <p:nvPr/>
        </p:nvPicPr>
        <p:blipFill rotWithShape="1">
          <a:blip r:embed="rId3"/>
          <a:srcRect l="25703" t="5197" r="27365" b="12205"/>
          <a:stretch/>
        </p:blipFill>
        <p:spPr>
          <a:xfrm>
            <a:off x="6133514" y="1252194"/>
            <a:ext cx="2421876" cy="3236312"/>
          </a:xfrm>
          <a:prstGeom prst="rect">
            <a:avLst/>
          </a:prstGeom>
        </p:spPr>
      </p:pic>
    </p:spTree>
    <p:extLst>
      <p:ext uri="{BB962C8B-B14F-4D97-AF65-F5344CB8AC3E}">
        <p14:creationId xmlns:p14="http://schemas.microsoft.com/office/powerpoint/2010/main" val="261895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Oswald"/>
                <a:ea typeface="Oswald"/>
                <a:cs typeface="Oswald"/>
                <a:sym typeface="Oswald"/>
              </a:rPr>
              <a:t>Class </a:t>
            </a:r>
            <a:r>
              <a:rPr lang="en" dirty="0">
                <a:latin typeface="Oswald"/>
                <a:ea typeface="Oswald"/>
                <a:cs typeface="Oswald"/>
                <a:sym typeface="Oswald"/>
              </a:rPr>
              <a:t>Recordings</a:t>
            </a:r>
            <a:endParaRPr dirty="0">
              <a:latin typeface="Oswald"/>
              <a:ea typeface="Oswald"/>
              <a:cs typeface="Oswald"/>
              <a:sym typeface="Oswald"/>
            </a:endParaRPr>
          </a:p>
        </p:txBody>
      </p:sp>
      <p:sp>
        <p:nvSpPr>
          <p:cNvPr id="180" name="Google Shape;180;p19"/>
          <p:cNvSpPr txBox="1">
            <a:spLocks noGrp="1"/>
          </p:cNvSpPr>
          <p:nvPr>
            <p:ph type="body" idx="1"/>
          </p:nvPr>
        </p:nvSpPr>
        <p:spPr>
          <a:xfrm>
            <a:off x="295836" y="1628349"/>
            <a:ext cx="2857641" cy="3367234"/>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Oswald"/>
              <a:buChar char="●"/>
            </a:pPr>
            <a:r>
              <a:rPr lang="en-US" dirty="0">
                <a:latin typeface="Oswald"/>
                <a:ea typeface="Oswald"/>
                <a:cs typeface="Oswald"/>
                <a:sym typeface="Oswald"/>
              </a:rPr>
              <a:t>When you record to the cloud during your class sessions, you and your students can find your class recordings from the Zoom tab in your Canvas course</a:t>
            </a:r>
          </a:p>
          <a:p>
            <a:pPr marL="457200" lvl="0" indent="-311150" algn="l" rtl="0">
              <a:spcBef>
                <a:spcPts val="0"/>
              </a:spcBef>
              <a:spcAft>
                <a:spcPts val="0"/>
              </a:spcAft>
              <a:buSzPts val="1300"/>
              <a:buFont typeface="Oswald"/>
              <a:buChar char="●"/>
            </a:pPr>
            <a:r>
              <a:rPr lang="en-US" dirty="0">
                <a:latin typeface="Oswald"/>
                <a:ea typeface="Oswald"/>
                <a:cs typeface="Oswald"/>
                <a:sym typeface="Oswald"/>
              </a:rPr>
              <a:t>Select the “Cloud Recordings” tab to access all of your recordings</a:t>
            </a:r>
          </a:p>
          <a:p>
            <a:pPr marL="457200" lvl="0" indent="-311150" algn="l" rtl="0">
              <a:spcBef>
                <a:spcPts val="0"/>
              </a:spcBef>
              <a:spcAft>
                <a:spcPts val="0"/>
              </a:spcAft>
              <a:buSzPts val="1300"/>
              <a:buFont typeface="Oswald"/>
              <a:buChar char="●"/>
            </a:pPr>
            <a:r>
              <a:rPr lang="en-US" dirty="0">
                <a:latin typeface="Oswald"/>
                <a:ea typeface="Oswald"/>
                <a:cs typeface="Oswald"/>
                <a:sym typeface="Oswald"/>
              </a:rPr>
              <a:t>You can choose to stream the video, download the mp4, or share the video</a:t>
            </a:r>
          </a:p>
          <a:p>
            <a:pPr marL="457200" lvl="0" indent="-311150" algn="l" rtl="0">
              <a:spcBef>
                <a:spcPts val="0"/>
              </a:spcBef>
              <a:spcAft>
                <a:spcPts val="0"/>
              </a:spcAft>
              <a:buSzPts val="1300"/>
              <a:buFont typeface="Oswald"/>
              <a:buChar char="●"/>
            </a:pPr>
            <a:r>
              <a:rPr lang="en-US" dirty="0">
                <a:latin typeface="Oswald"/>
                <a:ea typeface="Oswald"/>
                <a:cs typeface="Oswald"/>
                <a:sym typeface="Oswald"/>
              </a:rPr>
              <a:t>Your recording transcript will be played alongside the video and can be downloaded separately </a:t>
            </a:r>
            <a:endParaRPr dirty="0">
              <a:latin typeface="Oswald"/>
              <a:ea typeface="Oswald"/>
              <a:cs typeface="Oswald"/>
              <a:sym typeface="Oswald"/>
            </a:endParaRPr>
          </a:p>
        </p:txBody>
      </p:sp>
      <p:pic>
        <p:nvPicPr>
          <p:cNvPr id="4" name="Picture 3" descr="A screenshot of a cell phone&#10;&#10;Description automatically generated">
            <a:extLst>
              <a:ext uri="{FF2B5EF4-FFF2-40B4-BE49-F238E27FC236}">
                <a16:creationId xmlns:a16="http://schemas.microsoft.com/office/drawing/2014/main" id="{6FD2AC75-BE2A-4197-A888-52035862384B}"/>
              </a:ext>
            </a:extLst>
          </p:cNvPr>
          <p:cNvPicPr>
            <a:picLocks noChangeAspect="1"/>
          </p:cNvPicPr>
          <p:nvPr/>
        </p:nvPicPr>
        <p:blipFill>
          <a:blip r:embed="rId3"/>
          <a:stretch>
            <a:fillRect/>
          </a:stretch>
        </p:blipFill>
        <p:spPr>
          <a:xfrm>
            <a:off x="3259994" y="1781580"/>
            <a:ext cx="5723567" cy="3214003"/>
          </a:xfrm>
          <a:prstGeom prst="rect">
            <a:avLst/>
          </a:prstGeom>
        </p:spPr>
      </p:pic>
      <p:pic>
        <p:nvPicPr>
          <p:cNvPr id="10" name="Picture 9" descr="A close up of a device&#10;&#10;Description automatically generated">
            <a:extLst>
              <a:ext uri="{FF2B5EF4-FFF2-40B4-BE49-F238E27FC236}">
                <a16:creationId xmlns:a16="http://schemas.microsoft.com/office/drawing/2014/main" id="{B35093AE-B4A6-4279-BAFD-226436F1B30A}"/>
              </a:ext>
            </a:extLst>
          </p:cNvPr>
          <p:cNvPicPr>
            <a:picLocks noChangeAspect="1"/>
          </p:cNvPicPr>
          <p:nvPr/>
        </p:nvPicPr>
        <p:blipFill rotWithShape="1">
          <a:blip r:embed="rId4"/>
          <a:srcRect l="17785" t="17723" r="18246" b="21947"/>
          <a:stretch/>
        </p:blipFill>
        <p:spPr>
          <a:xfrm>
            <a:off x="6787404" y="557996"/>
            <a:ext cx="2118192" cy="469924"/>
          </a:xfrm>
          <a:prstGeom prst="rect">
            <a:avLst/>
          </a:prstGeom>
        </p:spPr>
      </p:pic>
      <p:sp>
        <p:nvSpPr>
          <p:cNvPr id="11" name="Rectangle: Rounded Corners 10">
            <a:extLst>
              <a:ext uri="{FF2B5EF4-FFF2-40B4-BE49-F238E27FC236}">
                <a16:creationId xmlns:a16="http://schemas.microsoft.com/office/drawing/2014/main" id="{F9AFA182-1A12-4FB6-85DE-E81C078841BF}"/>
              </a:ext>
            </a:extLst>
          </p:cNvPr>
          <p:cNvSpPr/>
          <p:nvPr/>
        </p:nvSpPr>
        <p:spPr>
          <a:xfrm>
            <a:off x="6787404" y="789704"/>
            <a:ext cx="2118192" cy="22373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A7016F-B082-4618-99EB-169DA5257687}"/>
              </a:ext>
            </a:extLst>
          </p:cNvPr>
          <p:cNvPicPr>
            <a:picLocks noChangeAspect="1"/>
          </p:cNvPicPr>
          <p:nvPr/>
        </p:nvPicPr>
        <p:blipFill rotWithShape="1">
          <a:blip r:embed="rId5"/>
          <a:srcRect r="33713"/>
          <a:stretch/>
        </p:blipFill>
        <p:spPr>
          <a:xfrm>
            <a:off x="1418969" y="1031726"/>
            <a:ext cx="5896232" cy="477289"/>
          </a:xfrm>
          <a:prstGeom prst="rect">
            <a:avLst/>
          </a:prstGeom>
        </p:spPr>
      </p:pic>
    </p:spTree>
    <p:extLst>
      <p:ext uri="{BB962C8B-B14F-4D97-AF65-F5344CB8AC3E}">
        <p14:creationId xmlns:p14="http://schemas.microsoft.com/office/powerpoint/2010/main" val="992008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823850" y="1284675"/>
            <a:ext cx="4776000" cy="1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Oswald"/>
                <a:ea typeface="Oswald"/>
                <a:cs typeface="Oswald"/>
                <a:sym typeface="Oswald"/>
              </a:rPr>
              <a:t>Questions?</a:t>
            </a:r>
            <a:endParaRPr sz="6000">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1154800" y="7180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Zoom LTI in Canvas</a:t>
            </a:r>
            <a:endParaRPr>
              <a:latin typeface="Oswald"/>
              <a:ea typeface="Oswald"/>
              <a:cs typeface="Oswald"/>
              <a:sym typeface="Oswald"/>
            </a:endParaRPr>
          </a:p>
        </p:txBody>
      </p:sp>
      <p:sp>
        <p:nvSpPr>
          <p:cNvPr id="166" name="Google Shape;166;p17"/>
          <p:cNvSpPr txBox="1">
            <a:spLocks noGrp="1"/>
          </p:cNvSpPr>
          <p:nvPr>
            <p:ph type="body" idx="1"/>
          </p:nvPr>
        </p:nvSpPr>
        <p:spPr>
          <a:xfrm>
            <a:off x="3730461" y="36506"/>
            <a:ext cx="5057191" cy="3191288"/>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Oswald"/>
              <a:buChar char="●"/>
            </a:pPr>
            <a:r>
              <a:rPr lang="en" dirty="0">
                <a:latin typeface="Oswald"/>
                <a:ea typeface="Oswald"/>
                <a:cs typeface="Oswald"/>
                <a:sym typeface="Oswald"/>
              </a:rPr>
              <a:t>Enable LTI in Canvas course </a:t>
            </a:r>
            <a:br>
              <a:rPr lang="en" dirty="0">
                <a:latin typeface="Oswald"/>
                <a:ea typeface="Oswald"/>
                <a:cs typeface="Oswald"/>
                <a:sym typeface="Oswald"/>
              </a:rPr>
            </a:br>
            <a:r>
              <a:rPr lang="en" dirty="0">
                <a:latin typeface="Oswald"/>
                <a:ea typeface="Oswald"/>
                <a:cs typeface="Oswald"/>
                <a:sym typeface="Oswald"/>
              </a:rPr>
              <a:t>(if not already, </a:t>
            </a:r>
            <a:r>
              <a:rPr lang="en-US" dirty="0">
                <a:latin typeface="Oswald"/>
                <a:ea typeface="Oswald"/>
                <a:cs typeface="Oswald"/>
                <a:sym typeface="Oswald"/>
              </a:rPr>
              <a:t>we</a:t>
            </a:r>
            <a:r>
              <a:rPr lang="en" dirty="0">
                <a:latin typeface="Oswald"/>
                <a:ea typeface="Oswald"/>
                <a:cs typeface="Oswald"/>
                <a:sym typeface="Oswald"/>
              </a:rPr>
              <a:t> can help with this)</a:t>
            </a:r>
            <a:br>
              <a:rPr lang="en" dirty="0">
                <a:latin typeface="Oswald"/>
                <a:ea typeface="Oswald"/>
                <a:cs typeface="Oswald"/>
                <a:sym typeface="Oswald"/>
              </a:rPr>
            </a:b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Click “Zoom” on navigation bar (to the left)</a:t>
            </a:r>
            <a:br>
              <a:rPr lang="en" dirty="0">
                <a:latin typeface="Oswald"/>
                <a:ea typeface="Oswald"/>
                <a:cs typeface="Oswald"/>
                <a:sym typeface="Oswald"/>
              </a:rPr>
            </a:b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US" dirty="0">
                <a:latin typeface="Oswald"/>
                <a:ea typeface="Oswald"/>
                <a:cs typeface="Oswald"/>
                <a:sym typeface="Oswald"/>
              </a:rPr>
              <a:t>The main “upcoming meetings” tab will show any meetings you have scheduled for your course </a:t>
            </a:r>
            <a:br>
              <a:rPr lang="en" dirty="0">
                <a:latin typeface="Oswald"/>
                <a:ea typeface="Oswald"/>
                <a:cs typeface="Oswald"/>
                <a:sym typeface="Oswald"/>
              </a:rPr>
            </a:b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Students can see all upcoming classes and start their meeting directly from </a:t>
            </a:r>
            <a:r>
              <a:rPr lang="en-US" dirty="0">
                <a:latin typeface="Oswald"/>
                <a:ea typeface="Oswald"/>
                <a:cs typeface="Oswald"/>
                <a:sym typeface="Oswald"/>
              </a:rPr>
              <a:t>this screen by selecting the “Join” button for each class meeting. </a:t>
            </a:r>
            <a:endParaRPr dirty="0">
              <a:latin typeface="Oswald"/>
              <a:ea typeface="Oswald"/>
              <a:cs typeface="Oswald"/>
              <a:sym typeface="Oswald"/>
            </a:endParaRPr>
          </a:p>
          <a:p>
            <a:pPr marL="914400" lvl="0" indent="0" algn="l" rtl="0">
              <a:spcBef>
                <a:spcPts val="1600"/>
              </a:spcBef>
              <a:spcAft>
                <a:spcPts val="1600"/>
              </a:spcAft>
              <a:buNone/>
            </a:pPr>
            <a:endParaRPr dirty="0">
              <a:latin typeface="Oswald"/>
              <a:ea typeface="Oswald"/>
              <a:cs typeface="Oswald"/>
              <a:sym typeface="Oswald"/>
            </a:endParaRPr>
          </a:p>
        </p:txBody>
      </p:sp>
      <p:cxnSp>
        <p:nvCxnSpPr>
          <p:cNvPr id="168" name="Google Shape;168;p17"/>
          <p:cNvCxnSpPr/>
          <p:nvPr/>
        </p:nvCxnSpPr>
        <p:spPr>
          <a:xfrm rot="10800000" flipH="1">
            <a:off x="1154800" y="1239125"/>
            <a:ext cx="2311500" cy="4500"/>
          </a:xfrm>
          <a:prstGeom prst="straightConnector1">
            <a:avLst/>
          </a:prstGeom>
          <a:noFill/>
          <a:ln w="9525" cap="flat" cmpd="sng">
            <a:solidFill>
              <a:schemeClr val="dk2"/>
            </a:solidFill>
            <a:prstDash val="solid"/>
            <a:round/>
            <a:headEnd type="none" w="med" len="med"/>
            <a:tailEnd type="none" w="med" len="med"/>
          </a:ln>
        </p:spPr>
      </p:cxnSp>
      <p:pic>
        <p:nvPicPr>
          <p:cNvPr id="3" name="Picture 2" descr="A screenshot of a cell phone&#10;&#10;Description automatically generated">
            <a:extLst>
              <a:ext uri="{FF2B5EF4-FFF2-40B4-BE49-F238E27FC236}">
                <a16:creationId xmlns:a16="http://schemas.microsoft.com/office/drawing/2014/main" id="{61941E9D-EABD-47C5-B3E6-FF8CF51A318F}"/>
              </a:ext>
            </a:extLst>
          </p:cNvPr>
          <p:cNvPicPr>
            <a:picLocks noChangeAspect="1"/>
          </p:cNvPicPr>
          <p:nvPr/>
        </p:nvPicPr>
        <p:blipFill>
          <a:blip r:embed="rId3"/>
          <a:stretch>
            <a:fillRect/>
          </a:stretch>
        </p:blipFill>
        <p:spPr>
          <a:xfrm>
            <a:off x="2539993" y="2701945"/>
            <a:ext cx="5922501" cy="2285121"/>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414A0FE0-6C55-4BA5-BD9C-7DCE6C61092C}"/>
              </a:ext>
            </a:extLst>
          </p:cNvPr>
          <p:cNvPicPr>
            <a:picLocks noChangeAspect="1"/>
          </p:cNvPicPr>
          <p:nvPr/>
        </p:nvPicPr>
        <p:blipFill>
          <a:blip r:embed="rId4"/>
          <a:stretch>
            <a:fillRect/>
          </a:stretch>
        </p:blipFill>
        <p:spPr>
          <a:xfrm>
            <a:off x="1604738" y="1895776"/>
            <a:ext cx="935255" cy="3092824"/>
          </a:xfrm>
          <a:prstGeom prst="rect">
            <a:avLst/>
          </a:prstGeom>
        </p:spPr>
      </p:pic>
      <p:sp>
        <p:nvSpPr>
          <p:cNvPr id="6" name="Rectangle 5">
            <a:extLst>
              <a:ext uri="{FF2B5EF4-FFF2-40B4-BE49-F238E27FC236}">
                <a16:creationId xmlns:a16="http://schemas.microsoft.com/office/drawing/2014/main" id="{124E3EC0-0F79-461B-91F2-77F93992955F}"/>
              </a:ext>
            </a:extLst>
          </p:cNvPr>
          <p:cNvSpPr/>
          <p:nvPr/>
        </p:nvSpPr>
        <p:spPr>
          <a:xfrm>
            <a:off x="1604738" y="2571750"/>
            <a:ext cx="935255" cy="1301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C3C7E4-A63F-4F21-9A39-D4E4924D43B0}"/>
              </a:ext>
            </a:extLst>
          </p:cNvPr>
          <p:cNvSpPr/>
          <p:nvPr/>
        </p:nvSpPr>
        <p:spPr>
          <a:xfrm>
            <a:off x="7617759" y="2850777"/>
            <a:ext cx="944276" cy="2119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6F519A-DDC6-49E4-8549-4F68BE43C4A3}"/>
              </a:ext>
            </a:extLst>
          </p:cNvPr>
          <p:cNvSpPr txBox="1"/>
          <p:nvPr/>
        </p:nvSpPr>
        <p:spPr>
          <a:xfrm>
            <a:off x="209301" y="2711376"/>
            <a:ext cx="1377696" cy="1169551"/>
          </a:xfrm>
          <a:prstGeom prst="rect">
            <a:avLst/>
          </a:prstGeom>
          <a:noFill/>
        </p:spPr>
        <p:txBody>
          <a:bodyPr wrap="square" rtlCol="0">
            <a:spAutoFit/>
          </a:bodyPr>
          <a:lstStyle/>
          <a:p>
            <a:r>
              <a:rPr lang="en-US" dirty="0">
                <a:solidFill>
                  <a:schemeClr val="bg1"/>
                </a:solidFill>
                <a:latin typeface="Oswald" panose="02000503000000000000" pitchFamily="2" charset="0"/>
              </a:rPr>
              <a:t>*Select the “Schedule a New Meeting” button to create your class sessions</a:t>
            </a:r>
          </a:p>
        </p:txBody>
      </p:sp>
      <p:sp>
        <p:nvSpPr>
          <p:cNvPr id="13" name="Rectangle 12">
            <a:extLst>
              <a:ext uri="{FF2B5EF4-FFF2-40B4-BE49-F238E27FC236}">
                <a16:creationId xmlns:a16="http://schemas.microsoft.com/office/drawing/2014/main" id="{7DCE9E7A-EA80-48D7-AC12-8CEDC88E2164}"/>
              </a:ext>
            </a:extLst>
          </p:cNvPr>
          <p:cNvSpPr/>
          <p:nvPr/>
        </p:nvSpPr>
        <p:spPr>
          <a:xfrm>
            <a:off x="7671547" y="3837093"/>
            <a:ext cx="437029" cy="2340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Scheduling A Meeting</a:t>
            </a:r>
            <a:endParaRPr>
              <a:latin typeface="Oswald"/>
              <a:ea typeface="Oswald"/>
              <a:cs typeface="Oswald"/>
              <a:sym typeface="Oswald"/>
            </a:endParaRPr>
          </a:p>
        </p:txBody>
      </p:sp>
      <p:sp>
        <p:nvSpPr>
          <p:cNvPr id="174" name="Google Shape;174;p18"/>
          <p:cNvSpPr txBox="1">
            <a:spLocks noGrp="1"/>
          </p:cNvSpPr>
          <p:nvPr>
            <p:ph type="body" idx="1"/>
          </p:nvPr>
        </p:nvSpPr>
        <p:spPr>
          <a:xfrm>
            <a:off x="216827" y="1715467"/>
            <a:ext cx="2830747"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Oswald"/>
              <a:buChar char="●"/>
            </a:pPr>
            <a:r>
              <a:rPr lang="en" dirty="0">
                <a:latin typeface="Oswald"/>
                <a:ea typeface="Oswald"/>
                <a:cs typeface="Oswald"/>
                <a:sym typeface="Oswald"/>
              </a:rPr>
              <a:t>“Schedule a New Meeting”</a:t>
            </a: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Enter a topic</a:t>
            </a: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When (Date &amp; Time)</a:t>
            </a: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Duration (optional)</a:t>
            </a:r>
          </a:p>
          <a:p>
            <a:pPr marL="457200" lvl="0" indent="-311150" algn="l" rtl="0">
              <a:spcBef>
                <a:spcPts val="0"/>
              </a:spcBef>
              <a:spcAft>
                <a:spcPts val="0"/>
              </a:spcAft>
              <a:buSzPts val="1300"/>
              <a:buFont typeface="Oswald"/>
              <a:buChar char="●"/>
            </a:pPr>
            <a:r>
              <a:rPr lang="en" dirty="0">
                <a:latin typeface="Oswald"/>
                <a:ea typeface="Oswald"/>
                <a:cs typeface="Oswald"/>
                <a:sym typeface="Oswald"/>
              </a:rPr>
              <a:t>Se</a:t>
            </a:r>
            <a:r>
              <a:rPr lang="en-US" dirty="0" err="1">
                <a:latin typeface="Oswald"/>
                <a:ea typeface="Oswald"/>
                <a:cs typeface="Oswald"/>
                <a:sym typeface="Oswald"/>
              </a:rPr>
              <a:t>lect</a:t>
            </a:r>
            <a:r>
              <a:rPr lang="en-US" dirty="0">
                <a:latin typeface="Oswald"/>
                <a:ea typeface="Oswald"/>
                <a:cs typeface="Oswald"/>
                <a:sym typeface="Oswald"/>
              </a:rPr>
              <a:t> “Recurring Meeting” to schedule a series of class meetings</a:t>
            </a:r>
            <a:endParaRPr lang="en"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Se</a:t>
            </a:r>
            <a:r>
              <a:rPr lang="en-US" dirty="0" err="1">
                <a:latin typeface="Oswald"/>
                <a:ea typeface="Oswald"/>
                <a:cs typeface="Oswald"/>
                <a:sym typeface="Oswald"/>
              </a:rPr>
              <a:t>lect</a:t>
            </a:r>
            <a:r>
              <a:rPr lang="en-US" dirty="0">
                <a:latin typeface="Oswald"/>
                <a:ea typeface="Oswald"/>
                <a:cs typeface="Oswald"/>
                <a:sym typeface="Oswald"/>
              </a:rPr>
              <a:t> the settings you wish</a:t>
            </a: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“Save”</a:t>
            </a:r>
            <a:endParaRPr dirty="0">
              <a:latin typeface="Oswald"/>
              <a:ea typeface="Oswald"/>
              <a:cs typeface="Oswald"/>
              <a:sym typeface="Oswald"/>
            </a:endParaRPr>
          </a:p>
        </p:txBody>
      </p:sp>
      <p:pic>
        <p:nvPicPr>
          <p:cNvPr id="3" name="Picture 2" descr="A screenshot of a cell phone&#10;&#10;Description automatically generated">
            <a:extLst>
              <a:ext uri="{FF2B5EF4-FFF2-40B4-BE49-F238E27FC236}">
                <a16:creationId xmlns:a16="http://schemas.microsoft.com/office/drawing/2014/main" id="{1AF0655A-AA7B-4478-B8D0-0A7B9B6BD706}"/>
              </a:ext>
            </a:extLst>
          </p:cNvPr>
          <p:cNvPicPr>
            <a:picLocks noChangeAspect="1"/>
          </p:cNvPicPr>
          <p:nvPr/>
        </p:nvPicPr>
        <p:blipFill>
          <a:blip r:embed="rId3"/>
          <a:stretch>
            <a:fillRect/>
          </a:stretch>
        </p:blipFill>
        <p:spPr>
          <a:xfrm>
            <a:off x="2724734" y="1176048"/>
            <a:ext cx="3232654" cy="315390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D927E9B8-0636-4D28-9035-C419A46CDEA2}"/>
              </a:ext>
            </a:extLst>
          </p:cNvPr>
          <p:cNvPicPr>
            <a:picLocks noChangeAspect="1"/>
          </p:cNvPicPr>
          <p:nvPr/>
        </p:nvPicPr>
        <p:blipFill>
          <a:blip r:embed="rId4"/>
          <a:stretch>
            <a:fillRect/>
          </a:stretch>
        </p:blipFill>
        <p:spPr>
          <a:xfrm>
            <a:off x="6010269" y="1423198"/>
            <a:ext cx="2970693" cy="26596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Starting A </a:t>
            </a:r>
            <a:r>
              <a:rPr lang="en-US" dirty="0">
                <a:latin typeface="Oswald"/>
                <a:ea typeface="Oswald"/>
                <a:cs typeface="Oswald"/>
                <a:sym typeface="Oswald"/>
              </a:rPr>
              <a:t>Class </a:t>
            </a:r>
            <a:r>
              <a:rPr lang="en" dirty="0">
                <a:latin typeface="Oswald"/>
                <a:ea typeface="Oswald"/>
                <a:cs typeface="Oswald"/>
                <a:sym typeface="Oswald"/>
              </a:rPr>
              <a:t>Meeting</a:t>
            </a:r>
            <a:endParaRPr dirty="0">
              <a:latin typeface="Oswald"/>
              <a:ea typeface="Oswald"/>
              <a:cs typeface="Oswald"/>
              <a:sym typeface="Oswald"/>
            </a:endParaRPr>
          </a:p>
        </p:txBody>
      </p:sp>
      <p:sp>
        <p:nvSpPr>
          <p:cNvPr id="180" name="Google Shape;180;p19"/>
          <p:cNvSpPr txBox="1">
            <a:spLocks noGrp="1"/>
          </p:cNvSpPr>
          <p:nvPr>
            <p:ph type="body" idx="1"/>
          </p:nvPr>
        </p:nvSpPr>
        <p:spPr>
          <a:xfrm>
            <a:off x="295836" y="1628349"/>
            <a:ext cx="2857641"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Oswald"/>
              <a:buChar char="●"/>
            </a:pPr>
            <a:r>
              <a:rPr lang="en" dirty="0">
                <a:latin typeface="Oswald"/>
                <a:ea typeface="Oswald"/>
                <a:cs typeface="Oswald"/>
                <a:sym typeface="Oswald"/>
              </a:rPr>
              <a:t>Login to Canvas</a:t>
            </a: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Go to your Canvas course</a:t>
            </a: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Click “Zoom” (on the left navigation)</a:t>
            </a: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Click “Start” </a:t>
            </a:r>
            <a:r>
              <a:rPr lang="en-US" dirty="0">
                <a:latin typeface="Oswald"/>
                <a:ea typeface="Oswald"/>
                <a:cs typeface="Oswald"/>
                <a:sym typeface="Oswald"/>
              </a:rPr>
              <a:t>for </a:t>
            </a:r>
            <a:r>
              <a:rPr lang="en" dirty="0">
                <a:latin typeface="Oswald"/>
                <a:ea typeface="Oswald"/>
                <a:cs typeface="Oswald"/>
                <a:sym typeface="Oswald"/>
              </a:rPr>
              <a:t>your upcoming meeting </a:t>
            </a:r>
            <a:r>
              <a:rPr lang="en-US" dirty="0">
                <a:latin typeface="Oswald"/>
                <a:ea typeface="Oswald"/>
                <a:cs typeface="Oswald"/>
                <a:sym typeface="Oswald"/>
              </a:rPr>
              <a:t>from the home screen (Upcoming Meetings Tab)</a:t>
            </a:r>
            <a:endParaRPr dirty="0">
              <a:latin typeface="Oswald"/>
              <a:ea typeface="Oswald"/>
              <a:cs typeface="Oswald"/>
              <a:sym typeface="Oswald"/>
            </a:endParaRPr>
          </a:p>
        </p:txBody>
      </p:sp>
      <p:pic>
        <p:nvPicPr>
          <p:cNvPr id="3" name="Picture 2" descr="A screenshot of a cell phone&#10;&#10;Description automatically generated">
            <a:extLst>
              <a:ext uri="{FF2B5EF4-FFF2-40B4-BE49-F238E27FC236}">
                <a16:creationId xmlns:a16="http://schemas.microsoft.com/office/drawing/2014/main" id="{99A5682D-AF87-4B1B-B5B0-B93F9235032D}"/>
              </a:ext>
            </a:extLst>
          </p:cNvPr>
          <p:cNvPicPr>
            <a:picLocks noChangeAspect="1"/>
          </p:cNvPicPr>
          <p:nvPr/>
        </p:nvPicPr>
        <p:blipFill rotWithShape="1">
          <a:blip r:embed="rId3"/>
          <a:srcRect l="24853" t="27402" r="2721"/>
          <a:stretch/>
        </p:blipFill>
        <p:spPr>
          <a:xfrm>
            <a:off x="3294529" y="1628349"/>
            <a:ext cx="5553635" cy="23067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Connecting Audio/Video</a:t>
            </a:r>
            <a:endParaRPr>
              <a:latin typeface="Oswald"/>
              <a:ea typeface="Oswald"/>
              <a:cs typeface="Oswald"/>
              <a:sym typeface="Oswald"/>
            </a:endParaRPr>
          </a:p>
        </p:txBody>
      </p:sp>
      <p:sp>
        <p:nvSpPr>
          <p:cNvPr id="150" name="Google Shape;150;p15"/>
          <p:cNvSpPr txBox="1">
            <a:spLocks noGrp="1"/>
          </p:cNvSpPr>
          <p:nvPr>
            <p:ph type="body" idx="1"/>
          </p:nvPr>
        </p:nvSpPr>
        <p:spPr>
          <a:xfrm>
            <a:off x="509475" y="1594975"/>
            <a:ext cx="4566790" cy="2098946"/>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Oswald"/>
              <a:buChar char="●"/>
            </a:pPr>
            <a:r>
              <a:rPr lang="en" dirty="0">
                <a:latin typeface="Oswald"/>
                <a:ea typeface="Oswald"/>
                <a:cs typeface="Oswald"/>
                <a:sym typeface="Oswald"/>
              </a:rPr>
              <a:t>Chose “Computer Audio”         “Join with Computer Audio” </a:t>
            </a:r>
            <a:br>
              <a:rPr lang="en" dirty="0">
                <a:latin typeface="Oswald"/>
                <a:ea typeface="Oswald"/>
                <a:cs typeface="Oswald"/>
                <a:sym typeface="Oswald"/>
              </a:rPr>
            </a:br>
            <a:endParaRPr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dirty="0">
                <a:latin typeface="Oswald"/>
                <a:ea typeface="Oswald"/>
                <a:cs typeface="Oswald"/>
                <a:sym typeface="Oswald"/>
              </a:rPr>
              <a:t>“Test Speaker and Microphone”</a:t>
            </a:r>
          </a:p>
          <a:p>
            <a:pPr marL="457200" lvl="0" indent="-311150" algn="l" rtl="0">
              <a:spcBef>
                <a:spcPts val="0"/>
              </a:spcBef>
              <a:spcAft>
                <a:spcPts val="0"/>
              </a:spcAft>
              <a:buSzPts val="1300"/>
              <a:buFont typeface="Oswald"/>
              <a:buChar char="●"/>
            </a:pPr>
            <a:endParaRPr lang="en" dirty="0">
              <a:latin typeface="Oswald"/>
              <a:sym typeface="Oswald"/>
            </a:endParaRPr>
          </a:p>
          <a:p>
            <a:pPr marL="457200" lvl="0" indent="-311150" algn="l" rtl="0">
              <a:spcBef>
                <a:spcPts val="0"/>
              </a:spcBef>
              <a:spcAft>
                <a:spcPts val="0"/>
              </a:spcAft>
              <a:buSzPts val="1300"/>
              <a:buFont typeface="Oswald"/>
              <a:buChar char="●"/>
            </a:pPr>
            <a:r>
              <a:rPr lang="en" dirty="0">
                <a:latin typeface="Oswald"/>
                <a:sym typeface="Oswald"/>
              </a:rPr>
              <a:t>You can </a:t>
            </a:r>
            <a:r>
              <a:rPr lang="en-US" dirty="0">
                <a:latin typeface="Oswald"/>
                <a:sym typeface="Oswald"/>
              </a:rPr>
              <a:t>turn your mic and video on and off using the icons on the control bar once in your session. Audio and video settings can be found by selecting the chevrons next to the audio and video icons</a:t>
            </a:r>
          </a:p>
        </p:txBody>
      </p:sp>
      <p:cxnSp>
        <p:nvCxnSpPr>
          <p:cNvPr id="151" name="Google Shape;151;p15"/>
          <p:cNvCxnSpPr/>
          <p:nvPr/>
        </p:nvCxnSpPr>
        <p:spPr>
          <a:xfrm>
            <a:off x="1381350" y="849450"/>
            <a:ext cx="2839800" cy="2700"/>
          </a:xfrm>
          <a:prstGeom prst="straightConnector1">
            <a:avLst/>
          </a:prstGeom>
          <a:noFill/>
          <a:ln w="9525" cap="flat" cmpd="sng">
            <a:solidFill>
              <a:schemeClr val="dk2"/>
            </a:solidFill>
            <a:prstDash val="solid"/>
            <a:round/>
            <a:headEnd type="none" w="med" len="med"/>
            <a:tailEnd type="none" w="med" len="med"/>
          </a:ln>
        </p:spPr>
      </p:cxnSp>
      <p:pic>
        <p:nvPicPr>
          <p:cNvPr id="152" name="Google Shape;152;p15"/>
          <p:cNvPicPr preferRelativeResize="0"/>
          <p:nvPr/>
        </p:nvPicPr>
        <p:blipFill>
          <a:blip r:embed="rId3">
            <a:alphaModFix/>
          </a:blip>
          <a:stretch>
            <a:fillRect/>
          </a:stretch>
        </p:blipFill>
        <p:spPr>
          <a:xfrm>
            <a:off x="5145700" y="1594975"/>
            <a:ext cx="3616101" cy="2005050"/>
          </a:xfrm>
          <a:prstGeom prst="rect">
            <a:avLst/>
          </a:prstGeom>
          <a:noFill/>
          <a:ln>
            <a:noFill/>
          </a:ln>
        </p:spPr>
      </p:pic>
      <p:sp>
        <p:nvSpPr>
          <p:cNvPr id="153" name="Google Shape;153;p15"/>
          <p:cNvSpPr/>
          <p:nvPr/>
        </p:nvSpPr>
        <p:spPr>
          <a:xfrm>
            <a:off x="2620025" y="1690625"/>
            <a:ext cx="247800" cy="182400"/>
          </a:xfrm>
          <a:prstGeom prst="rightArrow">
            <a:avLst>
              <a:gd name="adj1" fmla="val 50000"/>
              <a:gd name="adj2" fmla="val 50000"/>
            </a:avLst>
          </a:prstGeom>
          <a:solidFill>
            <a:srgbClr val="82C7A5"/>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DA5F077-FC8B-4168-A76F-0BE216CDE729}"/>
              </a:ext>
            </a:extLst>
          </p:cNvPr>
          <p:cNvPicPr>
            <a:picLocks noChangeAspect="1"/>
          </p:cNvPicPr>
          <p:nvPr/>
        </p:nvPicPr>
        <p:blipFill rotWithShape="1">
          <a:blip r:embed="rId4"/>
          <a:srcRect r="79926"/>
          <a:stretch/>
        </p:blipFill>
        <p:spPr>
          <a:xfrm>
            <a:off x="2182510" y="3490392"/>
            <a:ext cx="1835524" cy="4906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Meeting Controls / Navigation</a:t>
            </a:r>
            <a:endParaRPr dirty="0">
              <a:latin typeface="Oswald"/>
              <a:ea typeface="Oswald"/>
              <a:cs typeface="Oswald"/>
              <a:sym typeface="Oswald"/>
            </a:endParaRPr>
          </a:p>
        </p:txBody>
      </p:sp>
      <p:sp>
        <p:nvSpPr>
          <p:cNvPr id="159" name="Google Shape;159;p16"/>
          <p:cNvSpPr txBox="1">
            <a:spLocks noGrp="1"/>
          </p:cNvSpPr>
          <p:nvPr>
            <p:ph type="body" idx="1"/>
          </p:nvPr>
        </p:nvSpPr>
        <p:spPr>
          <a:xfrm>
            <a:off x="1297500" y="1125369"/>
            <a:ext cx="3766869" cy="3836596"/>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Oswald"/>
              <a:buChar char="●"/>
            </a:pPr>
            <a:r>
              <a:rPr lang="en" b="1" dirty="0">
                <a:latin typeface="Oswald"/>
                <a:ea typeface="Oswald"/>
                <a:cs typeface="Oswald"/>
                <a:sym typeface="Oswald"/>
              </a:rPr>
              <a:t>Join Audio</a:t>
            </a:r>
            <a:endParaRPr b="1"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b="1" dirty="0">
                <a:latin typeface="Oswald"/>
                <a:ea typeface="Oswald"/>
                <a:cs typeface="Oswald"/>
                <a:sym typeface="Oswald"/>
              </a:rPr>
              <a:t>Start Video</a:t>
            </a:r>
            <a:endParaRPr b="1"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b="1" dirty="0">
                <a:latin typeface="Oswald"/>
                <a:ea typeface="Oswald"/>
                <a:cs typeface="Oswald"/>
                <a:sym typeface="Oswald"/>
              </a:rPr>
              <a:t>Invite</a:t>
            </a:r>
            <a:endParaRPr b="1"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b="1" dirty="0">
                <a:latin typeface="Oswald"/>
                <a:ea typeface="Oswald"/>
                <a:cs typeface="Oswald"/>
                <a:sym typeface="Oswald"/>
              </a:rPr>
              <a:t>Manage Participants</a:t>
            </a:r>
            <a:endParaRPr b="1"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b="1" dirty="0">
                <a:latin typeface="Oswald"/>
                <a:ea typeface="Oswald"/>
                <a:cs typeface="Oswald"/>
                <a:sym typeface="Oswald"/>
              </a:rPr>
              <a:t>Polls</a:t>
            </a:r>
            <a:endParaRPr b="1"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b="1" dirty="0">
                <a:latin typeface="Oswald"/>
                <a:ea typeface="Oswald"/>
                <a:cs typeface="Oswald"/>
                <a:sym typeface="Oswald"/>
              </a:rPr>
              <a:t>Share</a:t>
            </a:r>
            <a:endParaRPr b="1"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b="1" dirty="0">
                <a:latin typeface="Oswald"/>
                <a:ea typeface="Oswald"/>
                <a:cs typeface="Oswald"/>
                <a:sym typeface="Oswald"/>
              </a:rPr>
              <a:t>Chat</a:t>
            </a:r>
            <a:endParaRPr b="1"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b="1" dirty="0">
                <a:latin typeface="Oswald"/>
                <a:ea typeface="Oswald"/>
                <a:cs typeface="Oswald"/>
                <a:sym typeface="Oswald"/>
              </a:rPr>
              <a:t>Record</a:t>
            </a:r>
            <a:endParaRPr b="1"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b="1" dirty="0">
                <a:latin typeface="Oswald"/>
                <a:ea typeface="Oswald"/>
                <a:cs typeface="Oswald"/>
                <a:sym typeface="Oswald"/>
              </a:rPr>
              <a:t>Closed Caption</a:t>
            </a:r>
            <a:endParaRPr b="1" dirty="0">
              <a:latin typeface="Oswald"/>
              <a:ea typeface="Oswald"/>
              <a:cs typeface="Oswald"/>
              <a:sym typeface="Oswald"/>
            </a:endParaRPr>
          </a:p>
          <a:p>
            <a:pPr marL="457200" lvl="0" indent="-311150" algn="l" rtl="0">
              <a:spcBef>
                <a:spcPts val="0"/>
              </a:spcBef>
              <a:spcAft>
                <a:spcPts val="0"/>
              </a:spcAft>
              <a:buSzPts val="1300"/>
              <a:buFont typeface="Oswald"/>
              <a:buChar char="●"/>
            </a:pPr>
            <a:r>
              <a:rPr lang="en" b="1" dirty="0">
                <a:latin typeface="Oswald"/>
                <a:ea typeface="Oswald"/>
                <a:cs typeface="Oswald"/>
                <a:sym typeface="Oswald"/>
              </a:rPr>
              <a:t>Breakout Rooms</a:t>
            </a:r>
            <a:endParaRPr b="1" dirty="0">
              <a:latin typeface="Oswald"/>
              <a:ea typeface="Oswald"/>
              <a:cs typeface="Oswald"/>
              <a:sym typeface="Oswald"/>
            </a:endParaRPr>
          </a:p>
          <a:p>
            <a:pPr marL="0" lvl="0" indent="0" algn="l" rtl="0">
              <a:spcBef>
                <a:spcPts val="1600"/>
              </a:spcBef>
              <a:spcAft>
                <a:spcPts val="0"/>
              </a:spcAft>
              <a:buNone/>
            </a:pPr>
            <a:endParaRPr b="1" dirty="0">
              <a:latin typeface="Oswald"/>
              <a:ea typeface="Oswald"/>
              <a:cs typeface="Oswald"/>
              <a:sym typeface="Oswald"/>
            </a:endParaRPr>
          </a:p>
          <a:p>
            <a:pPr marL="457200" lvl="0" indent="0" algn="l" rtl="0">
              <a:spcBef>
                <a:spcPts val="1600"/>
              </a:spcBef>
              <a:spcAft>
                <a:spcPts val="0"/>
              </a:spcAft>
              <a:buNone/>
            </a:pPr>
            <a:endParaRPr lang="en" dirty="0">
              <a:latin typeface="Oswald"/>
              <a:ea typeface="Oswald"/>
              <a:cs typeface="Oswald"/>
              <a:sym typeface="Oswald"/>
            </a:endParaRPr>
          </a:p>
          <a:p>
            <a:pPr marL="457200" lvl="0" indent="0" algn="l" rtl="0">
              <a:spcBef>
                <a:spcPts val="1600"/>
              </a:spcBef>
              <a:spcAft>
                <a:spcPts val="0"/>
              </a:spcAft>
              <a:buNone/>
            </a:pPr>
            <a:r>
              <a:rPr lang="en" dirty="0">
                <a:latin typeface="Oswald"/>
                <a:ea typeface="Oswald"/>
                <a:cs typeface="Oswald"/>
                <a:sym typeface="Oswald"/>
              </a:rPr>
              <a:t>*Zoom.temple.edu to change meeting settings*</a:t>
            </a:r>
            <a:endParaRPr dirty="0">
              <a:latin typeface="Oswald"/>
              <a:ea typeface="Oswald"/>
              <a:cs typeface="Oswald"/>
              <a:sym typeface="Oswald"/>
            </a:endParaRPr>
          </a:p>
          <a:p>
            <a:pPr marL="0" lvl="0" indent="0" algn="l" rtl="0">
              <a:spcBef>
                <a:spcPts val="1600"/>
              </a:spcBef>
              <a:spcAft>
                <a:spcPts val="0"/>
              </a:spcAft>
              <a:buNone/>
            </a:pPr>
            <a:endParaRPr b="1" dirty="0">
              <a:latin typeface="Oswald"/>
              <a:ea typeface="Oswald"/>
              <a:cs typeface="Oswald"/>
              <a:sym typeface="Oswald"/>
            </a:endParaRPr>
          </a:p>
          <a:p>
            <a:pPr marL="0" lvl="0" indent="0" algn="l" rtl="0">
              <a:spcBef>
                <a:spcPts val="1600"/>
              </a:spcBef>
              <a:spcAft>
                <a:spcPts val="1600"/>
              </a:spcAft>
              <a:buNone/>
            </a:pPr>
            <a:endParaRPr dirty="0">
              <a:latin typeface="Oswald"/>
              <a:ea typeface="Oswald"/>
              <a:cs typeface="Oswald"/>
              <a:sym typeface="Oswald"/>
            </a:endParaRPr>
          </a:p>
        </p:txBody>
      </p:sp>
      <p:pic>
        <p:nvPicPr>
          <p:cNvPr id="160" name="Google Shape;160;p16"/>
          <p:cNvPicPr preferRelativeResize="0"/>
          <p:nvPr/>
        </p:nvPicPr>
        <p:blipFill>
          <a:blip r:embed="rId3">
            <a:alphaModFix/>
          </a:blip>
          <a:stretch>
            <a:fillRect/>
          </a:stretch>
        </p:blipFill>
        <p:spPr>
          <a:xfrm>
            <a:off x="556892" y="3922537"/>
            <a:ext cx="8252830" cy="360000"/>
          </a:xfrm>
          <a:prstGeom prst="rect">
            <a:avLst/>
          </a:prstGeom>
          <a:noFill/>
          <a:ln w="19050">
            <a:solidFill>
              <a:schemeClr val="bg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Participant Contro</a:t>
            </a:r>
            <a:r>
              <a:rPr lang="en-US" dirty="0">
                <a:latin typeface="Oswald"/>
                <a:ea typeface="Oswald"/>
                <a:cs typeface="Oswald"/>
                <a:sym typeface="Oswald"/>
              </a:rPr>
              <a:t>ls</a:t>
            </a:r>
            <a:endParaRPr dirty="0">
              <a:latin typeface="Oswald"/>
              <a:ea typeface="Oswald"/>
              <a:cs typeface="Oswald"/>
              <a:sym typeface="Oswald"/>
            </a:endParaRPr>
          </a:p>
        </p:txBody>
      </p:sp>
      <p:sp>
        <p:nvSpPr>
          <p:cNvPr id="159" name="Google Shape;159;p16"/>
          <p:cNvSpPr txBox="1">
            <a:spLocks noGrp="1"/>
          </p:cNvSpPr>
          <p:nvPr>
            <p:ph type="body" idx="1"/>
          </p:nvPr>
        </p:nvSpPr>
        <p:spPr>
          <a:xfrm>
            <a:off x="263939" y="1539488"/>
            <a:ext cx="3864929" cy="2296163"/>
          </a:xfrm>
          <a:prstGeom prst="rect">
            <a:avLst/>
          </a:prstGeom>
        </p:spPr>
        <p:txBody>
          <a:bodyPr spcFirstLastPara="1" wrap="square" lIns="91425" tIns="91425" rIns="91425" bIns="91425" anchor="t" anchorCtr="0">
            <a:noAutofit/>
          </a:bodyPr>
          <a:lstStyle/>
          <a:p>
            <a:pPr marL="0" indent="0">
              <a:spcAft>
                <a:spcPts val="1600"/>
              </a:spcAft>
              <a:buNone/>
            </a:pPr>
            <a:r>
              <a:rPr lang="en-US" dirty="0"/>
              <a:t>Hovering over a name will allow you to control certain aspects of their participation or open a direct chat with that participant. </a:t>
            </a:r>
          </a:p>
          <a:p>
            <a:pPr marL="0" lvl="0" indent="0" algn="l" rtl="0">
              <a:spcBef>
                <a:spcPts val="1600"/>
              </a:spcBef>
              <a:spcAft>
                <a:spcPts val="1600"/>
              </a:spcAft>
              <a:buNone/>
            </a:pPr>
            <a:endParaRPr dirty="0">
              <a:latin typeface="Oswald"/>
              <a:ea typeface="Oswald"/>
              <a:cs typeface="Oswald"/>
              <a:sym typeface="Oswald"/>
            </a:endParaRPr>
          </a:p>
        </p:txBody>
      </p:sp>
      <p:pic>
        <p:nvPicPr>
          <p:cNvPr id="160" name="Google Shape;160;p16"/>
          <p:cNvPicPr preferRelativeResize="0"/>
          <p:nvPr/>
        </p:nvPicPr>
        <p:blipFill>
          <a:blip r:embed="rId3">
            <a:alphaModFix/>
          </a:blip>
          <a:stretch>
            <a:fillRect/>
          </a:stretch>
        </p:blipFill>
        <p:spPr>
          <a:xfrm>
            <a:off x="507655" y="3943638"/>
            <a:ext cx="8252830" cy="360000"/>
          </a:xfrm>
          <a:prstGeom prst="rect">
            <a:avLst/>
          </a:prstGeom>
          <a:noFill/>
          <a:ln w="19050">
            <a:solidFill>
              <a:schemeClr val="bg1"/>
            </a:solidFill>
          </a:ln>
        </p:spPr>
      </p:pic>
      <p:pic>
        <p:nvPicPr>
          <p:cNvPr id="3" name="Picture 2" descr="A screenshot of a cell phone&#10;&#10;Description automatically generated">
            <a:extLst>
              <a:ext uri="{FF2B5EF4-FFF2-40B4-BE49-F238E27FC236}">
                <a16:creationId xmlns:a16="http://schemas.microsoft.com/office/drawing/2014/main" id="{C60F2159-D5C1-46F5-A207-33D6B087B2C6}"/>
              </a:ext>
            </a:extLst>
          </p:cNvPr>
          <p:cNvPicPr>
            <a:picLocks noChangeAspect="1"/>
          </p:cNvPicPr>
          <p:nvPr/>
        </p:nvPicPr>
        <p:blipFill>
          <a:blip r:embed="rId4"/>
          <a:stretch>
            <a:fillRect/>
          </a:stretch>
        </p:blipFill>
        <p:spPr>
          <a:xfrm>
            <a:off x="4037426" y="1345499"/>
            <a:ext cx="4575845" cy="2072950"/>
          </a:xfrm>
          <a:prstGeom prst="rect">
            <a:avLst/>
          </a:prstGeom>
        </p:spPr>
      </p:pic>
      <p:pic>
        <p:nvPicPr>
          <p:cNvPr id="5" name="Picture 4" descr="A picture containing bird, flower&#10;&#10;Description automatically generated">
            <a:extLst>
              <a:ext uri="{FF2B5EF4-FFF2-40B4-BE49-F238E27FC236}">
                <a16:creationId xmlns:a16="http://schemas.microsoft.com/office/drawing/2014/main" id="{CE4E14DA-7D62-4FD6-B6BB-471CE6BADF96}"/>
              </a:ext>
            </a:extLst>
          </p:cNvPr>
          <p:cNvPicPr>
            <a:picLocks noChangeAspect="1"/>
          </p:cNvPicPr>
          <p:nvPr/>
        </p:nvPicPr>
        <p:blipFill>
          <a:blip r:embed="rId5"/>
          <a:stretch>
            <a:fillRect/>
          </a:stretch>
        </p:blipFill>
        <p:spPr>
          <a:xfrm>
            <a:off x="6823940" y="1434905"/>
            <a:ext cx="1789331" cy="1883921"/>
          </a:xfrm>
          <a:prstGeom prst="rect">
            <a:avLst/>
          </a:prstGeom>
        </p:spPr>
      </p:pic>
      <p:pic>
        <p:nvPicPr>
          <p:cNvPr id="7" name="Picture 6" descr="A picture containing table, drawing&#10;&#10;Description automatically generated">
            <a:extLst>
              <a:ext uri="{FF2B5EF4-FFF2-40B4-BE49-F238E27FC236}">
                <a16:creationId xmlns:a16="http://schemas.microsoft.com/office/drawing/2014/main" id="{D06805A2-3B63-4CFE-B3F5-725F79F7CB6F}"/>
              </a:ext>
            </a:extLst>
          </p:cNvPr>
          <p:cNvPicPr>
            <a:picLocks noChangeAspect="1"/>
          </p:cNvPicPr>
          <p:nvPr/>
        </p:nvPicPr>
        <p:blipFill>
          <a:blip r:embed="rId6"/>
          <a:stretch>
            <a:fillRect/>
          </a:stretch>
        </p:blipFill>
        <p:spPr>
          <a:xfrm>
            <a:off x="3003451" y="3943638"/>
            <a:ext cx="826425" cy="360000"/>
          </a:xfrm>
          <a:prstGeom prst="rect">
            <a:avLst/>
          </a:prstGeom>
        </p:spPr>
      </p:pic>
    </p:spTree>
    <p:extLst>
      <p:ext uri="{BB962C8B-B14F-4D97-AF65-F5344CB8AC3E}">
        <p14:creationId xmlns:p14="http://schemas.microsoft.com/office/powerpoint/2010/main" val="150917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Participant Contro</a:t>
            </a:r>
            <a:r>
              <a:rPr lang="en-US" dirty="0">
                <a:latin typeface="Oswald"/>
                <a:ea typeface="Oswald"/>
                <a:cs typeface="Oswald"/>
                <a:sym typeface="Oswald"/>
              </a:rPr>
              <a:t>ls</a:t>
            </a:r>
            <a:endParaRPr dirty="0">
              <a:latin typeface="Oswald"/>
              <a:ea typeface="Oswald"/>
              <a:cs typeface="Oswald"/>
              <a:sym typeface="Oswald"/>
            </a:endParaRPr>
          </a:p>
        </p:txBody>
      </p:sp>
      <p:sp>
        <p:nvSpPr>
          <p:cNvPr id="159" name="Google Shape;159;p16"/>
          <p:cNvSpPr txBox="1">
            <a:spLocks noGrp="1"/>
          </p:cNvSpPr>
          <p:nvPr>
            <p:ph type="body" idx="1"/>
          </p:nvPr>
        </p:nvSpPr>
        <p:spPr>
          <a:xfrm>
            <a:off x="263939" y="1539488"/>
            <a:ext cx="3864929" cy="2296163"/>
          </a:xfrm>
          <a:prstGeom prst="rect">
            <a:avLst/>
          </a:prstGeom>
        </p:spPr>
        <p:txBody>
          <a:bodyPr spcFirstLastPara="1" wrap="square" lIns="91425" tIns="91425" rIns="91425" bIns="91425" anchor="t" anchorCtr="0">
            <a:noAutofit/>
          </a:bodyPr>
          <a:lstStyle/>
          <a:p>
            <a:pPr marL="146050" indent="0">
              <a:buNone/>
            </a:pPr>
            <a:r>
              <a:rPr lang="en-US" dirty="0"/>
              <a:t>On the bottom of your participant panel you will see options to </a:t>
            </a:r>
            <a:r>
              <a:rPr lang="en-US" i="1" dirty="0"/>
              <a:t>Mute All</a:t>
            </a:r>
            <a:r>
              <a:rPr lang="en-US" dirty="0"/>
              <a:t>, </a:t>
            </a:r>
            <a:r>
              <a:rPr lang="en-US" i="1" dirty="0"/>
              <a:t>Unmute All</a:t>
            </a:r>
            <a:r>
              <a:rPr lang="en-US" dirty="0"/>
              <a:t>, and select from </a:t>
            </a:r>
            <a:r>
              <a:rPr lang="en-US" i="1" dirty="0"/>
              <a:t>More </a:t>
            </a:r>
            <a:r>
              <a:rPr lang="en-US" dirty="0"/>
              <a:t>options. </a:t>
            </a:r>
          </a:p>
          <a:p>
            <a:endParaRPr lang="en-US" dirty="0"/>
          </a:p>
          <a:p>
            <a:pPr marL="146050" indent="0">
              <a:buNone/>
            </a:pPr>
            <a:r>
              <a:rPr lang="en-US" dirty="0"/>
              <a:t>These options include muting attendees on entry, allowing participants to unmute and rename themselves, playing a chime when someone enters or exits, and locking the meeting (which prevents anyone else from entering it). </a:t>
            </a:r>
          </a:p>
          <a:p>
            <a:pPr marL="0" lvl="0" indent="0" algn="l" rtl="0">
              <a:spcBef>
                <a:spcPts val="1600"/>
              </a:spcBef>
              <a:spcAft>
                <a:spcPts val="1600"/>
              </a:spcAft>
              <a:buNone/>
            </a:pPr>
            <a:endParaRPr dirty="0">
              <a:latin typeface="Oswald"/>
              <a:ea typeface="Oswald"/>
              <a:cs typeface="Oswald"/>
              <a:sym typeface="Oswald"/>
            </a:endParaRPr>
          </a:p>
        </p:txBody>
      </p:sp>
      <p:pic>
        <p:nvPicPr>
          <p:cNvPr id="160" name="Google Shape;160;p16"/>
          <p:cNvPicPr preferRelativeResize="0"/>
          <p:nvPr/>
        </p:nvPicPr>
        <p:blipFill>
          <a:blip r:embed="rId3">
            <a:alphaModFix/>
          </a:blip>
          <a:stretch>
            <a:fillRect/>
          </a:stretch>
        </p:blipFill>
        <p:spPr>
          <a:xfrm>
            <a:off x="507655" y="4123638"/>
            <a:ext cx="8252830" cy="360000"/>
          </a:xfrm>
          <a:prstGeom prst="rect">
            <a:avLst/>
          </a:prstGeom>
          <a:noFill/>
          <a:ln w="19050">
            <a:solidFill>
              <a:schemeClr val="bg1"/>
            </a:solidFill>
          </a:ln>
        </p:spPr>
      </p:pic>
      <p:pic>
        <p:nvPicPr>
          <p:cNvPr id="7" name="Picture 6" descr="A picture containing table, drawing&#10;&#10;Description automatically generated">
            <a:extLst>
              <a:ext uri="{FF2B5EF4-FFF2-40B4-BE49-F238E27FC236}">
                <a16:creationId xmlns:a16="http://schemas.microsoft.com/office/drawing/2014/main" id="{D06805A2-3B63-4CFE-B3F5-725F79F7CB6F}"/>
              </a:ext>
            </a:extLst>
          </p:cNvPr>
          <p:cNvPicPr>
            <a:picLocks noChangeAspect="1"/>
          </p:cNvPicPr>
          <p:nvPr/>
        </p:nvPicPr>
        <p:blipFill>
          <a:blip r:embed="rId4"/>
          <a:stretch>
            <a:fillRect/>
          </a:stretch>
        </p:blipFill>
        <p:spPr>
          <a:xfrm>
            <a:off x="2989383" y="4123638"/>
            <a:ext cx="826425" cy="360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4205A6D1-4800-4BB4-A8B4-46AB7D027B23}"/>
              </a:ext>
            </a:extLst>
          </p:cNvPr>
          <p:cNvPicPr>
            <a:picLocks noChangeAspect="1"/>
          </p:cNvPicPr>
          <p:nvPr/>
        </p:nvPicPr>
        <p:blipFill>
          <a:blip r:embed="rId5"/>
          <a:stretch>
            <a:fillRect/>
          </a:stretch>
        </p:blipFill>
        <p:spPr>
          <a:xfrm>
            <a:off x="4728471" y="837483"/>
            <a:ext cx="3600897" cy="2845555"/>
          </a:xfrm>
          <a:prstGeom prst="rect">
            <a:avLst/>
          </a:prstGeom>
        </p:spPr>
      </p:pic>
    </p:spTree>
    <p:extLst>
      <p:ext uri="{BB962C8B-B14F-4D97-AF65-F5344CB8AC3E}">
        <p14:creationId xmlns:p14="http://schemas.microsoft.com/office/powerpoint/2010/main" val="1189755449"/>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Custom 2">
      <a:majorFont>
        <a:latin typeface="Oswald"/>
        <a:ea typeface=""/>
        <a:cs typeface=""/>
      </a:majorFont>
      <a:minorFont>
        <a:latin typeface="Oswa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1002</Words>
  <Application>Microsoft Office PowerPoint</Application>
  <PresentationFormat>On-screen Show (16:9)</PresentationFormat>
  <Paragraphs>109</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Lato</vt:lpstr>
      <vt:lpstr>Oswald</vt:lpstr>
      <vt:lpstr>Montserrat</vt:lpstr>
      <vt:lpstr>Arial</vt:lpstr>
      <vt:lpstr>Focus</vt:lpstr>
      <vt:lpstr>Getting Started With</vt:lpstr>
      <vt:lpstr>Our Team</vt:lpstr>
      <vt:lpstr>Zoom LTI in Canvas</vt:lpstr>
      <vt:lpstr>Scheduling A Meeting</vt:lpstr>
      <vt:lpstr>Starting A Class Meeting</vt:lpstr>
      <vt:lpstr>Connecting Audio/Video</vt:lpstr>
      <vt:lpstr>Meeting Controls / Navigation</vt:lpstr>
      <vt:lpstr>Participant Controls</vt:lpstr>
      <vt:lpstr>Participant Controls</vt:lpstr>
      <vt:lpstr>Chat Box</vt:lpstr>
      <vt:lpstr>Breakout Rooms</vt:lpstr>
      <vt:lpstr>Breakout Rooms Important Features</vt:lpstr>
      <vt:lpstr>Breakout Rooms Important Features</vt:lpstr>
      <vt:lpstr>Breakout Rooms Important Features</vt:lpstr>
      <vt:lpstr>Breakout Rooms Important Features</vt:lpstr>
      <vt:lpstr>Breakout Rooms Important Features</vt:lpstr>
      <vt:lpstr>Breakout Rooms Important Features</vt:lpstr>
      <vt:lpstr>Polls Creating and Sharing</vt:lpstr>
      <vt:lpstr>Polls Creating</vt:lpstr>
      <vt:lpstr>Polls Creating</vt:lpstr>
      <vt:lpstr>Polls Creating</vt:lpstr>
      <vt:lpstr>Class Recordings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dc:title>
  <cp:lastModifiedBy>Jenny McNiven</cp:lastModifiedBy>
  <cp:revision>21</cp:revision>
  <dcterms:modified xsi:type="dcterms:W3CDTF">2020-01-27T20:11:20Z</dcterms:modified>
</cp:coreProperties>
</file>